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27"/>
  </p:notesMasterIdLst>
  <p:sldIdLst>
    <p:sldId id="285" r:id="rId2"/>
    <p:sldId id="291" r:id="rId3"/>
    <p:sldId id="292" r:id="rId4"/>
    <p:sldId id="257" r:id="rId5"/>
    <p:sldId id="258" r:id="rId6"/>
    <p:sldId id="259" r:id="rId7"/>
    <p:sldId id="288" r:id="rId8"/>
    <p:sldId id="262" r:id="rId9"/>
    <p:sldId id="289" r:id="rId10"/>
    <p:sldId id="293" r:id="rId11"/>
    <p:sldId id="294" r:id="rId12"/>
    <p:sldId id="263" r:id="rId13"/>
    <p:sldId id="261" r:id="rId14"/>
    <p:sldId id="295" r:id="rId15"/>
    <p:sldId id="281" r:id="rId16"/>
    <p:sldId id="296" r:id="rId17"/>
    <p:sldId id="297" r:id="rId18"/>
    <p:sldId id="299" r:id="rId19"/>
    <p:sldId id="274" r:id="rId20"/>
    <p:sldId id="276" r:id="rId21"/>
    <p:sldId id="280" r:id="rId22"/>
    <p:sldId id="277" r:id="rId23"/>
    <p:sldId id="278" r:id="rId24"/>
    <p:sldId id="300" r:id="rId25"/>
    <p:sldId id="298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50000"/>
      </a:spcBef>
      <a:spcAft>
        <a:spcPct val="0"/>
      </a:spcAft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50000"/>
      </a:spcBef>
      <a:spcAft>
        <a:spcPct val="0"/>
      </a:spcAft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50000"/>
      </a:spcBef>
      <a:spcAft>
        <a:spcPct val="0"/>
      </a:spcAft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50000"/>
      </a:spcBef>
      <a:spcAft>
        <a:spcPct val="0"/>
      </a:spcAft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3200" kern="1200">
        <a:solidFill>
          <a:srgbClr val="FF0000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3366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6666FF"/>
    <a:srgbClr val="FF0066"/>
    <a:srgbClr val="FF00FF"/>
    <a:srgbClr val="A11FA1"/>
    <a:srgbClr val="AE128D"/>
    <a:srgbClr val="66FF3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57" autoAdjust="0"/>
    <p:restoredTop sz="86535" autoAdjust="0"/>
  </p:normalViewPr>
  <p:slideViewPr>
    <p:cSldViewPr snapToObjects="1">
      <p:cViewPr varScale="1">
        <p:scale>
          <a:sx n="64" d="100"/>
          <a:sy n="64" d="100"/>
        </p:scale>
        <p:origin x="158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5" d="100"/>
        <a:sy n="65" d="100"/>
      </p:scale>
      <p:origin x="0" y="-17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2D0CB-5BBD-4A03-A3CB-F48B34989FA3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5DD8EB11-5406-4D7D-A4B3-982550787B16}">
      <dgm:prSet custT="1"/>
      <dgm:spPr/>
      <dgm:t>
        <a:bodyPr/>
        <a:lstStyle/>
        <a:p>
          <a:pPr rtl="0"/>
          <a:endParaRPr lang="en-US" sz="4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82C83A-6FFF-4940-9467-E0073BB9CA0B}" type="par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E7A57-E5A3-450C-8737-C72D44C4E0F3}" type="sibTrans" cxnId="{38E86DE8-61DC-4F09-849E-CE139EA1C70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39990F-C84A-42AC-88CF-45ED9AC1F08B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sz="4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574260-1FE0-4A89-BB78-BBB47D8101A1}" type="par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849DA6-49CB-4958-8795-0F017F45D2A1}" type="sibTrans" cxnId="{82521061-9D64-489A-94AF-75CB5236D996}">
      <dgm:prSet/>
      <dgm:spPr/>
      <dgm:t>
        <a:bodyPr/>
        <a:lstStyle/>
        <a:p>
          <a:endParaRPr lang="en-US" b="1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3653D9-CB4F-4D19-BD7A-77902A94D6B9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endParaRPr lang="en-US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FAC2CB-CFD5-4ABB-A7FC-460B2BBDD46F}" type="parTrans" cxnId="{24A79BC5-A3E3-46CF-A0DF-117C4EE6CA29}">
      <dgm:prSet/>
      <dgm:spPr/>
      <dgm:t>
        <a:bodyPr/>
        <a:lstStyle/>
        <a:p>
          <a:endParaRPr lang="en-US"/>
        </a:p>
      </dgm:t>
    </dgm:pt>
    <dgm:pt modelId="{E8E4871F-4492-43CB-81A0-049A6C811526}" type="sibTrans" cxnId="{24A79BC5-A3E3-46CF-A0DF-117C4EE6CA29}">
      <dgm:prSet/>
      <dgm:spPr/>
      <dgm:t>
        <a:bodyPr/>
        <a:lstStyle/>
        <a:p>
          <a:endParaRPr lang="en-US"/>
        </a:p>
      </dgm:t>
    </dgm:pt>
    <dgm:pt modelId="{3059196D-AF0C-4463-A93E-812664631BA3}" type="pres">
      <dgm:prSet presAssocID="{5BE2D0CB-5BBD-4A03-A3CB-F48B34989FA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558D9870-05E2-484E-9241-818D42D9FADA}" type="pres">
      <dgm:prSet presAssocID="{5BE2D0CB-5BBD-4A03-A3CB-F48B34989FA3}" presName="Name1" presStyleCnt="0"/>
      <dgm:spPr/>
    </dgm:pt>
    <dgm:pt modelId="{39FD721C-A262-4C4E-B494-AC1732E6F3A0}" type="pres">
      <dgm:prSet presAssocID="{5BE2D0CB-5BBD-4A03-A3CB-F48B34989FA3}" presName="cycle" presStyleCnt="0"/>
      <dgm:spPr/>
    </dgm:pt>
    <dgm:pt modelId="{849B6A22-FC21-4DC5-A1AF-CBADFA6E7F70}" type="pres">
      <dgm:prSet presAssocID="{5BE2D0CB-5BBD-4A03-A3CB-F48B34989FA3}" presName="srcNode" presStyleLbl="node1" presStyleIdx="0" presStyleCnt="3"/>
      <dgm:spPr/>
    </dgm:pt>
    <dgm:pt modelId="{D0EDBA11-CE96-4FCC-BFE8-4DE9D160E032}" type="pres">
      <dgm:prSet presAssocID="{5BE2D0CB-5BBD-4A03-A3CB-F48B34989FA3}" presName="conn" presStyleLbl="parChTrans1D2" presStyleIdx="0" presStyleCnt="1"/>
      <dgm:spPr/>
      <dgm:t>
        <a:bodyPr/>
        <a:lstStyle/>
        <a:p>
          <a:endParaRPr lang="en-US"/>
        </a:p>
      </dgm:t>
    </dgm:pt>
    <dgm:pt modelId="{AF90F929-E81A-499C-8856-3125BD5771DB}" type="pres">
      <dgm:prSet presAssocID="{5BE2D0CB-5BBD-4A03-A3CB-F48B34989FA3}" presName="extraNode" presStyleLbl="node1" presStyleIdx="0" presStyleCnt="3"/>
      <dgm:spPr/>
    </dgm:pt>
    <dgm:pt modelId="{AC2B4F2C-FF8C-404D-92B0-C7C0A29210D1}" type="pres">
      <dgm:prSet presAssocID="{5BE2D0CB-5BBD-4A03-A3CB-F48B34989FA3}" presName="dstNode" presStyleLbl="node1" presStyleIdx="0" presStyleCnt="3"/>
      <dgm:spPr/>
    </dgm:pt>
    <dgm:pt modelId="{16095D2C-57B4-48CA-953C-267BD9DD484B}" type="pres">
      <dgm:prSet presAssocID="{5DD8EB11-5406-4D7D-A4B3-982550787B16}" presName="text_1" presStyleLbl="node1" presStyleIdx="0" presStyleCnt="3" custLinFactNeighborX="1932" custLinFactNeighborY="12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F98E08-EB63-4773-8250-9B6C8F0D79DB}" type="pres">
      <dgm:prSet presAssocID="{5DD8EB11-5406-4D7D-A4B3-982550787B16}" presName="accent_1" presStyleCnt="0"/>
      <dgm:spPr/>
    </dgm:pt>
    <dgm:pt modelId="{73F439AE-4020-45C5-B27A-2DB6095092F8}" type="pres">
      <dgm:prSet presAssocID="{5DD8EB11-5406-4D7D-A4B3-982550787B16}" presName="accentRepeatNode" presStyleLbl="solidFgAcc1" presStyleIdx="0" presStyleCnt="3" custLinFactX="-34568" custLinFactNeighborX="-100000" custLinFactNeighborY="-682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B69836F-FE00-4372-B69A-DF0D28029991}" type="pres">
      <dgm:prSet presAssocID="{2539990F-C84A-42AC-88CF-45ED9AC1F08B}" presName="text_2" presStyleLbl="node1" presStyleIdx="1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3500C6-60B1-485B-9CAE-0E2BED65C988}" type="pres">
      <dgm:prSet presAssocID="{2539990F-C84A-42AC-88CF-45ED9AC1F08B}" presName="accent_2" presStyleCnt="0"/>
      <dgm:spPr/>
    </dgm:pt>
    <dgm:pt modelId="{425517B2-2BDC-437A-9C2F-A102F25D4FDA}" type="pres">
      <dgm:prSet presAssocID="{2539990F-C84A-42AC-88CF-45ED9AC1F08B}" presName="accentRepeatNode" presStyleLbl="solidFgAcc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A289A2F-41D2-4310-A18C-8347F89AA6B9}" type="pres">
      <dgm:prSet presAssocID="{9B3653D9-CB4F-4D19-BD7A-77902A94D6B9}" presName="text_3" presStyleLbl="node1" presStyleIdx="2" presStyleCnt="3" custScaleX="103089" custLinFactNeighborX="-1180" custLinFactNeighborY="-4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6E6D6-CB41-453D-81E8-440C0CD6FAC5}" type="pres">
      <dgm:prSet presAssocID="{9B3653D9-CB4F-4D19-BD7A-77902A94D6B9}" presName="accent_3" presStyleCnt="0"/>
      <dgm:spPr/>
    </dgm:pt>
    <dgm:pt modelId="{EF00C9D1-86B1-44BB-AAE8-BD1D1EE09133}" type="pres">
      <dgm:prSet presAssocID="{9B3653D9-CB4F-4D19-BD7A-77902A94D6B9}" presName="accentRepeatNode" presStyleLbl="solidFgAcc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A223F4AA-F2E6-4247-A327-80EC27EF9E99}" type="presOf" srcId="{5BE2D0CB-5BBD-4A03-A3CB-F48B34989FA3}" destId="{3059196D-AF0C-4463-A93E-812664631BA3}" srcOrd="0" destOrd="0" presId="urn:microsoft.com/office/officeart/2008/layout/VerticalCurvedList"/>
    <dgm:cxn modelId="{7B36FEEE-1627-45ED-911A-BFEAB0F4EAE9}" type="presOf" srcId="{C9CE7A57-E5A3-450C-8737-C72D44C4E0F3}" destId="{D0EDBA11-CE96-4FCC-BFE8-4DE9D160E032}" srcOrd="0" destOrd="0" presId="urn:microsoft.com/office/officeart/2008/layout/VerticalCurvedList"/>
    <dgm:cxn modelId="{38E86DE8-61DC-4F09-849E-CE139EA1C706}" srcId="{5BE2D0CB-5BBD-4A03-A3CB-F48B34989FA3}" destId="{5DD8EB11-5406-4D7D-A4B3-982550787B16}" srcOrd="0" destOrd="0" parTransId="{7A82C83A-6FFF-4940-9467-E0073BB9CA0B}" sibTransId="{C9CE7A57-E5A3-450C-8737-C72D44C4E0F3}"/>
    <dgm:cxn modelId="{82521061-9D64-489A-94AF-75CB5236D996}" srcId="{5BE2D0CB-5BBD-4A03-A3CB-F48B34989FA3}" destId="{2539990F-C84A-42AC-88CF-45ED9AC1F08B}" srcOrd="1" destOrd="0" parTransId="{64574260-1FE0-4A89-BB78-BBB47D8101A1}" sibTransId="{C4849DA6-49CB-4958-8795-0F017F45D2A1}"/>
    <dgm:cxn modelId="{7BFCAE8B-A1C5-4D3F-A755-D8AB05052A5D}" type="presOf" srcId="{9B3653D9-CB4F-4D19-BD7A-77902A94D6B9}" destId="{7A289A2F-41D2-4310-A18C-8347F89AA6B9}" srcOrd="0" destOrd="0" presId="urn:microsoft.com/office/officeart/2008/layout/VerticalCurvedList"/>
    <dgm:cxn modelId="{F6E48396-6040-4FDF-9894-1CFFD81D5F30}" type="presOf" srcId="{2539990F-C84A-42AC-88CF-45ED9AC1F08B}" destId="{DB69836F-FE00-4372-B69A-DF0D28029991}" srcOrd="0" destOrd="0" presId="urn:microsoft.com/office/officeart/2008/layout/VerticalCurvedList"/>
    <dgm:cxn modelId="{24A79BC5-A3E3-46CF-A0DF-117C4EE6CA29}" srcId="{5BE2D0CB-5BBD-4A03-A3CB-F48B34989FA3}" destId="{9B3653D9-CB4F-4D19-BD7A-77902A94D6B9}" srcOrd="2" destOrd="0" parTransId="{56FAC2CB-CFD5-4ABB-A7FC-460B2BBDD46F}" sibTransId="{E8E4871F-4492-43CB-81A0-049A6C811526}"/>
    <dgm:cxn modelId="{A3910EC6-E0F9-45D1-BBF1-6DAA785104B6}" type="presOf" srcId="{5DD8EB11-5406-4D7D-A4B3-982550787B16}" destId="{16095D2C-57B4-48CA-953C-267BD9DD484B}" srcOrd="0" destOrd="0" presId="urn:microsoft.com/office/officeart/2008/layout/VerticalCurvedList"/>
    <dgm:cxn modelId="{230E5829-F177-4CEC-822E-653290FA1A92}" type="presParOf" srcId="{3059196D-AF0C-4463-A93E-812664631BA3}" destId="{558D9870-05E2-484E-9241-818D42D9FADA}" srcOrd="0" destOrd="0" presId="urn:microsoft.com/office/officeart/2008/layout/VerticalCurvedList"/>
    <dgm:cxn modelId="{9EE8A780-6502-4656-A3BC-6592E1DC5D86}" type="presParOf" srcId="{558D9870-05E2-484E-9241-818D42D9FADA}" destId="{39FD721C-A262-4C4E-B494-AC1732E6F3A0}" srcOrd="0" destOrd="0" presId="urn:microsoft.com/office/officeart/2008/layout/VerticalCurvedList"/>
    <dgm:cxn modelId="{335B458E-60D2-4C0D-9640-53D44FE3B44F}" type="presParOf" srcId="{39FD721C-A262-4C4E-B494-AC1732E6F3A0}" destId="{849B6A22-FC21-4DC5-A1AF-CBADFA6E7F70}" srcOrd="0" destOrd="0" presId="urn:microsoft.com/office/officeart/2008/layout/VerticalCurvedList"/>
    <dgm:cxn modelId="{002BAFBE-0CDA-4507-B773-E61E3CC9E6A8}" type="presParOf" srcId="{39FD721C-A262-4C4E-B494-AC1732E6F3A0}" destId="{D0EDBA11-CE96-4FCC-BFE8-4DE9D160E032}" srcOrd="1" destOrd="0" presId="urn:microsoft.com/office/officeart/2008/layout/VerticalCurvedList"/>
    <dgm:cxn modelId="{E42C26B3-1F9C-4A99-B398-19B656B748F6}" type="presParOf" srcId="{39FD721C-A262-4C4E-B494-AC1732E6F3A0}" destId="{AF90F929-E81A-499C-8856-3125BD5771DB}" srcOrd="2" destOrd="0" presId="urn:microsoft.com/office/officeart/2008/layout/VerticalCurvedList"/>
    <dgm:cxn modelId="{89300454-88F8-4EB8-84A6-0E96AD6D435A}" type="presParOf" srcId="{39FD721C-A262-4C4E-B494-AC1732E6F3A0}" destId="{AC2B4F2C-FF8C-404D-92B0-C7C0A29210D1}" srcOrd="3" destOrd="0" presId="urn:microsoft.com/office/officeart/2008/layout/VerticalCurvedList"/>
    <dgm:cxn modelId="{4C19206B-6DB4-48E4-A48A-E3E7612A1288}" type="presParOf" srcId="{558D9870-05E2-484E-9241-818D42D9FADA}" destId="{16095D2C-57B4-48CA-953C-267BD9DD484B}" srcOrd="1" destOrd="0" presId="urn:microsoft.com/office/officeart/2008/layout/VerticalCurvedList"/>
    <dgm:cxn modelId="{72568034-2ABD-4F21-B53C-58322EE341F1}" type="presParOf" srcId="{558D9870-05E2-484E-9241-818D42D9FADA}" destId="{57F98E08-EB63-4773-8250-9B6C8F0D79DB}" srcOrd="2" destOrd="0" presId="urn:microsoft.com/office/officeart/2008/layout/VerticalCurvedList"/>
    <dgm:cxn modelId="{AF24CF5D-CC6A-4403-937A-91A4FA3E8341}" type="presParOf" srcId="{57F98E08-EB63-4773-8250-9B6C8F0D79DB}" destId="{73F439AE-4020-45C5-B27A-2DB6095092F8}" srcOrd="0" destOrd="0" presId="urn:microsoft.com/office/officeart/2008/layout/VerticalCurvedList"/>
    <dgm:cxn modelId="{B0B26AAA-6CC4-4F99-A746-4BE8333DA91F}" type="presParOf" srcId="{558D9870-05E2-484E-9241-818D42D9FADA}" destId="{DB69836F-FE00-4372-B69A-DF0D28029991}" srcOrd="3" destOrd="0" presId="urn:microsoft.com/office/officeart/2008/layout/VerticalCurvedList"/>
    <dgm:cxn modelId="{D96AA985-3709-4ABE-B636-4903ED07006F}" type="presParOf" srcId="{558D9870-05E2-484E-9241-818D42D9FADA}" destId="{A23500C6-60B1-485B-9CAE-0E2BED65C988}" srcOrd="4" destOrd="0" presId="urn:microsoft.com/office/officeart/2008/layout/VerticalCurvedList"/>
    <dgm:cxn modelId="{94C16A3F-6830-44B8-BBDA-82BE4B95C8B1}" type="presParOf" srcId="{A23500C6-60B1-485B-9CAE-0E2BED65C988}" destId="{425517B2-2BDC-437A-9C2F-A102F25D4FDA}" srcOrd="0" destOrd="0" presId="urn:microsoft.com/office/officeart/2008/layout/VerticalCurvedList"/>
    <dgm:cxn modelId="{350A445E-9DAE-4C95-9461-CA5339EC3D0C}" type="presParOf" srcId="{558D9870-05E2-484E-9241-818D42D9FADA}" destId="{7A289A2F-41D2-4310-A18C-8347F89AA6B9}" srcOrd="5" destOrd="0" presId="urn:microsoft.com/office/officeart/2008/layout/VerticalCurvedList"/>
    <dgm:cxn modelId="{FFC263A4-E6BD-4105-8B7F-A13267603C00}" type="presParOf" srcId="{558D9870-05E2-484E-9241-818D42D9FADA}" destId="{9E66E6D6-CB41-453D-81E8-440C0CD6FAC5}" srcOrd="6" destOrd="0" presId="urn:microsoft.com/office/officeart/2008/layout/VerticalCurvedList"/>
    <dgm:cxn modelId="{D23AF427-FA54-4771-86CA-F6BED325433E}" type="presParOf" srcId="{9E66E6D6-CB41-453D-81E8-440C0CD6FAC5}" destId="{EF00C9D1-86B1-44BB-AAE8-BD1D1EE0913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EDBA11-CE96-4FCC-BFE8-4DE9D160E032}">
      <dsp:nvSpPr>
        <dsp:cNvPr id="0" name=""/>
        <dsp:cNvSpPr/>
      </dsp:nvSpPr>
      <dsp:spPr>
        <a:xfrm>
          <a:off x="-6224378" y="-943011"/>
          <a:ext cx="7337253" cy="7337253"/>
        </a:xfrm>
        <a:prstGeom prst="blockArc">
          <a:avLst>
            <a:gd name="adj1" fmla="val 18900000"/>
            <a:gd name="adj2" fmla="val 2700000"/>
            <a:gd name="adj3" fmla="val 29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95D2C-57B4-48CA-953C-267BD9DD484B}">
      <dsp:nvSpPr>
        <dsp:cNvPr id="0" name=""/>
        <dsp:cNvSpPr/>
      </dsp:nvSpPr>
      <dsp:spPr>
        <a:xfrm>
          <a:off x="831857" y="678950"/>
          <a:ext cx="8083542" cy="10902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65383" tIns="101600" rIns="101600" bIns="1016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1857" y="678950"/>
        <a:ext cx="8083542" cy="1090246"/>
      </dsp:txXfrm>
    </dsp:sp>
    <dsp:sp modelId="{73F439AE-4020-45C5-B27A-2DB6095092F8}">
      <dsp:nvSpPr>
        <dsp:cNvPr id="0" name=""/>
        <dsp:cNvSpPr/>
      </dsp:nvSpPr>
      <dsp:spPr>
        <a:xfrm>
          <a:off x="0" y="315898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69836F-FE00-4372-B69A-DF0D28029991}">
      <dsp:nvSpPr>
        <dsp:cNvPr id="0" name=""/>
        <dsp:cNvSpPr/>
      </dsp:nvSpPr>
      <dsp:spPr>
        <a:xfrm>
          <a:off x="881071" y="2129370"/>
          <a:ext cx="7924696" cy="1090246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65383" tIns="111760" rIns="111760" bIns="11176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81071" y="2129370"/>
        <a:ext cx="7924696" cy="1090246"/>
      </dsp:txXfrm>
    </dsp:sp>
    <dsp:sp modelId="{425517B2-2BDC-437A-9C2F-A102F25D4FDA}">
      <dsp:nvSpPr>
        <dsp:cNvPr id="0" name=""/>
        <dsp:cNvSpPr/>
      </dsp:nvSpPr>
      <dsp:spPr>
        <a:xfrm>
          <a:off x="409106" y="2044211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A289A2F-41D2-4310-A18C-8347F89AA6B9}">
      <dsp:nvSpPr>
        <dsp:cNvPr id="0" name=""/>
        <dsp:cNvSpPr/>
      </dsp:nvSpPr>
      <dsp:spPr>
        <a:xfrm>
          <a:off x="473969" y="3764739"/>
          <a:ext cx="8333242" cy="1090246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865383" tIns="149860" rIns="149860" bIns="149860" numCol="1" spcCol="1270" anchor="ctr" anchorCtr="0">
          <a:noAutofit/>
        </a:bodyPr>
        <a:lstStyle/>
        <a:p>
          <a:pPr lvl="0" algn="l" defTabSz="2622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3969" y="3764739"/>
        <a:ext cx="8333242" cy="1090246"/>
      </dsp:txXfrm>
    </dsp:sp>
    <dsp:sp modelId="{EF00C9D1-86B1-44BB-AAE8-BD1D1EE09133}">
      <dsp:nvSpPr>
        <dsp:cNvPr id="0" name=""/>
        <dsp:cNvSpPr/>
      </dsp:nvSpPr>
      <dsp:spPr>
        <a:xfrm>
          <a:off x="12801" y="3679580"/>
          <a:ext cx="1362807" cy="13628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06706D79-06FB-473F-9436-62503A541A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085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vi-VN" altLang="en-US" smtClean="0"/>
              <a:t>Gọi hs đọc </a:t>
            </a:r>
            <a:endParaRPr lang="en-US" altLang="en-US" smtClean="0"/>
          </a:p>
        </p:txBody>
      </p:sp>
      <p:sp>
        <p:nvSpPr>
          <p:cNvPr id="12292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7257B8D-6F2F-49B0-AFCA-DC2FE6A254DE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2825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6D79-06FB-473F-9436-62503A541A4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0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C0F8BB-FA6D-44F5-BB6A-FCE3E73FCA88}" type="slidenum">
              <a:rPr lang="en-US"/>
              <a:pPr/>
              <a:t>19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4349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48131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48132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3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4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5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6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7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8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139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0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1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2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3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44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8145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4814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149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48150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1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2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153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48154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5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6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157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48158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9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60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161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48162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63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64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8165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6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7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8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69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0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171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8172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8173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8174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FB8483-DBB2-4DF5-AC82-E5626E473F3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8175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8176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38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67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32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429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11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34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57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8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77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224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76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90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40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33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75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32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4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0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307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452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53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10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170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74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79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26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31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15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59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7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83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12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30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37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7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90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36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51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99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53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9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0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21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74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14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37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60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09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8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9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7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16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108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97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318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62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26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57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65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146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17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8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57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19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85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55E9B-1DFF-4FDF-9AF9-C2B3C41E90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6972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80B3F-30CB-4EEF-8742-F7318C0474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042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5292D-CBA2-4099-AA20-A5C4D43DDE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377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46FAF-7589-450B-AE64-CC59D3A882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89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F3987-24A1-419F-9C1D-A518DDDB59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59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F3987-24A1-419F-9C1D-A518DDDB59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2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F3987-24A1-419F-9C1D-A518DDDB59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08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F3987-24A1-419F-9C1D-A518DDDB59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78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87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F3987-24A1-419F-9C1D-A518DDDB59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21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F3987-24A1-419F-9C1D-A518DDDB59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7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F3987-24A1-419F-9C1D-A518DDDB59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95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F3987-24A1-419F-9C1D-A518DDDB59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95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9C45F-8540-43C8-A473-644FCC7AE5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120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D85778-A7B4-41C2-A9D1-3BC079BC51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831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C00DA-D3E1-4A00-8B4A-2EDC93A6FC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9465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3085E-F6D5-4113-94AE-DF84C1DF83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2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D6BAC-26C7-4A90-8178-79FDB80D33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47107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108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47109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0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1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12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113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47114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5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6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7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8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7119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47120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21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22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47123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47124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5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6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12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47128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9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0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131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47132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3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4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7135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6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7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8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39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0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1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2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3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4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5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6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7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148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49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7150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51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7152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7153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19FAA976-8B66-4101-8C1B-CD85A8DF747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746" r:id="rId3"/>
    <p:sldLayoutId id="2147483745" r:id="rId4"/>
    <p:sldLayoutId id="2147483744" r:id="rId5"/>
    <p:sldLayoutId id="2147483743" r:id="rId6"/>
    <p:sldLayoutId id="2147483742" r:id="rId7"/>
    <p:sldLayoutId id="2147483741" r:id="rId8"/>
    <p:sldLayoutId id="2147483740" r:id="rId9"/>
    <p:sldLayoutId id="2147483739" r:id="rId10"/>
    <p:sldLayoutId id="2147483738" r:id="rId11"/>
    <p:sldLayoutId id="2147483737" r:id="rId12"/>
    <p:sldLayoutId id="2147483736" r:id="rId13"/>
    <p:sldLayoutId id="2147483735" r:id="rId14"/>
    <p:sldLayoutId id="2147483734" r:id="rId15"/>
    <p:sldLayoutId id="2147483733" r:id="rId16"/>
    <p:sldLayoutId id="2147483732" r:id="rId17"/>
    <p:sldLayoutId id="2147483731" r:id="rId18"/>
    <p:sldLayoutId id="2147483730" r:id="rId19"/>
    <p:sldLayoutId id="2147483729" r:id="rId20"/>
    <p:sldLayoutId id="2147483728" r:id="rId21"/>
    <p:sldLayoutId id="2147483726" r:id="rId22"/>
    <p:sldLayoutId id="2147483725" r:id="rId23"/>
    <p:sldLayoutId id="2147483724" r:id="rId24"/>
    <p:sldLayoutId id="2147483721" r:id="rId25"/>
    <p:sldLayoutId id="2147483719" r:id="rId26"/>
    <p:sldLayoutId id="2147483718" r:id="rId27"/>
    <p:sldLayoutId id="2147483717" r:id="rId28"/>
    <p:sldLayoutId id="2147483715" r:id="rId29"/>
    <p:sldLayoutId id="2147483714" r:id="rId30"/>
    <p:sldLayoutId id="2147483713" r:id="rId31"/>
    <p:sldLayoutId id="2147483712" r:id="rId32"/>
    <p:sldLayoutId id="2147483711" r:id="rId33"/>
    <p:sldLayoutId id="2147483710" r:id="rId34"/>
    <p:sldLayoutId id="2147483709" r:id="rId35"/>
    <p:sldLayoutId id="2147483708" r:id="rId36"/>
    <p:sldLayoutId id="2147483707" r:id="rId37"/>
    <p:sldLayoutId id="2147483706" r:id="rId38"/>
    <p:sldLayoutId id="2147483705" r:id="rId39"/>
    <p:sldLayoutId id="2147483704" r:id="rId40"/>
    <p:sldLayoutId id="2147483703" r:id="rId41"/>
    <p:sldLayoutId id="2147483702" r:id="rId42"/>
    <p:sldLayoutId id="2147483701" r:id="rId43"/>
    <p:sldLayoutId id="2147483699" r:id="rId44"/>
    <p:sldLayoutId id="2147483698" r:id="rId45"/>
    <p:sldLayoutId id="2147483697" r:id="rId46"/>
    <p:sldLayoutId id="2147483696" r:id="rId47"/>
    <p:sldLayoutId id="2147483695" r:id="rId48"/>
    <p:sldLayoutId id="2147483694" r:id="rId49"/>
    <p:sldLayoutId id="2147483693" r:id="rId50"/>
    <p:sldLayoutId id="2147483692" r:id="rId51"/>
    <p:sldLayoutId id="2147483691" r:id="rId52"/>
    <p:sldLayoutId id="2147483690" r:id="rId53"/>
    <p:sldLayoutId id="2147483689" r:id="rId54"/>
    <p:sldLayoutId id="2147483688" r:id="rId55"/>
    <p:sldLayoutId id="2147483687" r:id="rId56"/>
    <p:sldLayoutId id="2147483686" r:id="rId57"/>
    <p:sldLayoutId id="2147483685" r:id="rId58"/>
    <p:sldLayoutId id="2147483683" r:id="rId59"/>
    <p:sldLayoutId id="2147483682" r:id="rId60"/>
    <p:sldLayoutId id="2147483681" r:id="rId61"/>
    <p:sldLayoutId id="2147483680" r:id="rId62"/>
    <p:sldLayoutId id="2147483679" r:id="rId63"/>
    <p:sldLayoutId id="2147483678" r:id="rId64"/>
    <p:sldLayoutId id="2147483677" r:id="rId65"/>
    <p:sldLayoutId id="2147483676" r:id="rId66"/>
    <p:sldLayoutId id="2147483675" r:id="rId67"/>
    <p:sldLayoutId id="2147483674" r:id="rId68"/>
    <p:sldLayoutId id="2147483673" r:id="rId69"/>
    <p:sldLayoutId id="2147483672" r:id="rId70"/>
    <p:sldLayoutId id="2147483671" r:id="rId71"/>
    <p:sldLayoutId id="2147483662" r:id="rId72"/>
    <p:sldLayoutId id="2147483663" r:id="rId73"/>
    <p:sldLayoutId id="2147483664" r:id="rId74"/>
    <p:sldLayoutId id="2147483665" r:id="rId75"/>
    <p:sldLayoutId id="2147483666" r:id="rId76"/>
    <p:sldLayoutId id="2147483727" r:id="rId77"/>
    <p:sldLayoutId id="2147483723" r:id="rId78"/>
    <p:sldLayoutId id="2147483722" r:id="rId79"/>
    <p:sldLayoutId id="2147483720" r:id="rId80"/>
    <p:sldLayoutId id="2147483716" r:id="rId81"/>
    <p:sldLayoutId id="2147483700" r:id="rId82"/>
    <p:sldLayoutId id="2147483684" r:id="rId83"/>
    <p:sldLayoutId id="2147483667" r:id="rId84"/>
    <p:sldLayoutId id="2147483668" r:id="rId85"/>
    <p:sldLayoutId id="2147483669" r:id="rId86"/>
    <p:sldLayoutId id="2147483670" r:id="rId87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slide" Target="slide2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6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6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png"/><Relationship Id="rId5" Type="http://schemas.openxmlformats.org/officeDocument/2006/relationships/diagramData" Target="../diagrams/data1.xml"/><Relationship Id="rId10" Type="http://schemas.openxmlformats.org/officeDocument/2006/relationships/image" Target="../media/image7.jpeg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64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19" name="Picture 3" descr="sunflowers_wave_hb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513" y="5497513"/>
            <a:ext cx="1373187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0" name="Picture 4" descr="daisy_button_pink_hb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2857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8" name="Text Box 12"/>
          <p:cNvSpPr txBox="1">
            <a:spLocks noChangeArrowheads="1"/>
          </p:cNvSpPr>
          <p:nvPr/>
        </p:nvSpPr>
        <p:spPr bwMode="auto">
          <a:xfrm>
            <a:off x="990600" y="1205605"/>
            <a:ext cx="72122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9933FF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000" dirty="0">
                <a:solidFill>
                  <a:srgbClr val="9900FF"/>
                </a:solidFill>
                <a:latin typeface=".VnExoticH" panose="020B7200000000000000" pitchFamily="34" charset="0"/>
              </a:rPr>
              <a:t> </a:t>
            </a:r>
            <a:r>
              <a:rPr lang="en-US" sz="4000" b="1" dirty="0">
                <a:solidFill>
                  <a:srgbClr val="9900FF"/>
                </a:solidFill>
              </a:rPr>
              <a:t>MÔN TOÁN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6029" name="Text Box 13"/>
          <p:cNvSpPr txBox="1">
            <a:spLocks noChangeArrowheads="1"/>
          </p:cNvSpPr>
          <p:nvPr/>
        </p:nvSpPr>
        <p:spPr bwMode="auto">
          <a:xfrm>
            <a:off x="-275035" y="1988310"/>
            <a:ext cx="961628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 smtClean="0">
                <a:solidFill>
                  <a:srgbClr val="0000FF"/>
                </a:solidFill>
              </a:rPr>
              <a:t>TÌM </a:t>
            </a:r>
            <a:r>
              <a:rPr lang="en-US" sz="4400" b="1" dirty="0">
                <a:solidFill>
                  <a:srgbClr val="0000FF"/>
                </a:solidFill>
              </a:rPr>
              <a:t>SỐ TRUNG BÌNH </a:t>
            </a:r>
            <a:r>
              <a:rPr lang="en-US" sz="4400" b="1" dirty="0" smtClean="0">
                <a:solidFill>
                  <a:srgbClr val="0000FF"/>
                </a:solidFill>
              </a:rPr>
              <a:t>CỘNG</a:t>
            </a:r>
            <a:endParaRPr lang="en-US" sz="4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8" grpId="0"/>
      <p:bldP spid="860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30086" y="990600"/>
            <a:ext cx="609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1109B7"/>
                </a:solidFill>
              </a:rPr>
              <a:t>Tìm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sô</a:t>
            </a:r>
            <a:r>
              <a:rPr lang="en-US" sz="2800" dirty="0">
                <a:solidFill>
                  <a:srgbClr val="1109B7"/>
                </a:solidFill>
              </a:rPr>
              <a:t>́ </a:t>
            </a:r>
            <a:r>
              <a:rPr lang="en-US" sz="2800" dirty="0" err="1">
                <a:solidFill>
                  <a:srgbClr val="1109B7"/>
                </a:solidFill>
              </a:rPr>
              <a:t>trung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bình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cộng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của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các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sô</a:t>
            </a:r>
            <a:r>
              <a:rPr lang="en-US" sz="2800" dirty="0">
                <a:solidFill>
                  <a:srgbClr val="1109B7"/>
                </a:solidFill>
              </a:rPr>
              <a:t>́ </a:t>
            </a:r>
            <a:r>
              <a:rPr lang="en-US" sz="2800" dirty="0" err="1">
                <a:solidFill>
                  <a:srgbClr val="1109B7"/>
                </a:solidFill>
              </a:rPr>
              <a:t>sau</a:t>
            </a:r>
            <a:r>
              <a:rPr lang="en-US" sz="2800" dirty="0">
                <a:solidFill>
                  <a:srgbClr val="1109B7"/>
                </a:solidFill>
              </a:rPr>
              <a:t> :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163286" y="990600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6666FF"/>
                </a:solidFill>
              </a:rPr>
              <a:t>Bài 1</a:t>
            </a:r>
            <a:r>
              <a:rPr lang="en-US" sz="280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315686" y="1670408"/>
            <a:ext cx="213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1109B7"/>
                </a:solidFill>
              </a:rPr>
              <a:t>a) 42 </a:t>
            </a:r>
            <a:r>
              <a:rPr lang="en-US" sz="2800" dirty="0" err="1">
                <a:solidFill>
                  <a:srgbClr val="1109B7"/>
                </a:solidFill>
              </a:rPr>
              <a:t>và</a:t>
            </a:r>
            <a:r>
              <a:rPr lang="en-US" sz="2800" dirty="0">
                <a:solidFill>
                  <a:srgbClr val="1109B7"/>
                </a:solidFill>
              </a:rPr>
              <a:t> 52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4486294" y="1670408"/>
            <a:ext cx="2667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1109B7"/>
                </a:solidFill>
              </a:rPr>
              <a:t>b) 36; 42; </a:t>
            </a:r>
            <a:r>
              <a:rPr lang="en-US" sz="2800" dirty="0" err="1">
                <a:solidFill>
                  <a:srgbClr val="1109B7"/>
                </a:solidFill>
              </a:rPr>
              <a:t>và</a:t>
            </a:r>
            <a:r>
              <a:rPr lang="en-US" sz="2800" dirty="0">
                <a:solidFill>
                  <a:srgbClr val="1109B7"/>
                </a:solidFill>
              </a:rPr>
              <a:t> 57.</a:t>
            </a: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2145713" y="2358981"/>
            <a:ext cx="3727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1109B7"/>
                </a:solidFill>
              </a:rPr>
              <a:t>c)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rgbClr val="1109B7"/>
                </a:solidFill>
              </a:rPr>
              <a:t>34; 43; 52 </a:t>
            </a:r>
            <a:r>
              <a:rPr lang="en-US" sz="2800" dirty="0" err="1">
                <a:solidFill>
                  <a:srgbClr val="1109B7"/>
                </a:solidFill>
              </a:rPr>
              <a:t>và</a:t>
            </a:r>
            <a:r>
              <a:rPr lang="en-US" sz="2800" dirty="0">
                <a:solidFill>
                  <a:srgbClr val="1109B7"/>
                </a:solidFill>
              </a:rPr>
              <a:t> 39 </a:t>
            </a:r>
            <a:r>
              <a:rPr lang="en-US" sz="2800" dirty="0" err="1">
                <a:solidFill>
                  <a:srgbClr val="1109B7"/>
                </a:solidFill>
              </a:rPr>
              <a:t>và</a:t>
            </a:r>
            <a:r>
              <a:rPr lang="en-US" sz="2800" dirty="0">
                <a:solidFill>
                  <a:srgbClr val="1109B7"/>
                </a:solidFill>
              </a:rPr>
              <a:t> 73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620486" y="304800"/>
            <a:ext cx="3276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làm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vở</a:t>
            </a:r>
            <a:r>
              <a:rPr lang="en-US" sz="2800" b="1" dirty="0" smtClean="0"/>
              <a:t> ô li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09589" y="3018292"/>
            <a:ext cx="870581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Cách</a:t>
            </a:r>
            <a:r>
              <a:rPr lang="en-US" sz="2800" dirty="0" smtClean="0"/>
              <a:t> </a:t>
            </a:r>
            <a:r>
              <a:rPr lang="en-US" sz="2800" dirty="0" err="1" smtClean="0"/>
              <a:t>trình</a:t>
            </a:r>
            <a:r>
              <a:rPr lang="en-US" sz="2800" dirty="0" smtClean="0"/>
              <a:t> </a:t>
            </a:r>
            <a:r>
              <a:rPr lang="en-US" sz="2800" dirty="0" err="1" smtClean="0"/>
              <a:t>bày</a:t>
            </a:r>
            <a:r>
              <a:rPr lang="en-US" sz="2800" dirty="0" smtClean="0"/>
              <a:t> </a:t>
            </a:r>
            <a:r>
              <a:rPr lang="en-US" sz="2800" dirty="0" err="1" smtClean="0"/>
              <a:t>vở</a:t>
            </a:r>
            <a:endParaRPr lang="en-US" sz="2800" dirty="0" smtClean="0"/>
          </a:p>
          <a:p>
            <a:r>
              <a:rPr lang="en-US" sz="2800" dirty="0" smtClean="0"/>
              <a:t>a)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trung</a:t>
            </a:r>
            <a:r>
              <a:rPr lang="en-US" sz="2800" dirty="0" smtClean="0"/>
              <a:t> </a:t>
            </a:r>
            <a:r>
              <a:rPr lang="en-US" sz="2800" dirty="0" err="1" smtClean="0"/>
              <a:t>bình</a:t>
            </a:r>
            <a:r>
              <a:rPr lang="en-US" sz="2800" dirty="0" smtClean="0"/>
              <a:t> </a:t>
            </a:r>
            <a:r>
              <a:rPr lang="en-US" sz="2800" dirty="0" err="1" smtClean="0"/>
              <a:t>cộng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42 </a:t>
            </a:r>
            <a:r>
              <a:rPr lang="en-US" sz="2800" dirty="0" err="1" smtClean="0"/>
              <a:t>và</a:t>
            </a:r>
            <a:r>
              <a:rPr lang="en-US" sz="2800" dirty="0" smtClean="0"/>
              <a:t> 52 </a:t>
            </a:r>
            <a:r>
              <a:rPr lang="en-US" sz="2800" dirty="0" err="1" smtClean="0"/>
              <a:t>là</a:t>
            </a:r>
            <a:r>
              <a:rPr lang="en-US" sz="2800" dirty="0" smtClean="0"/>
              <a:t>: </a:t>
            </a:r>
          </a:p>
          <a:p>
            <a:r>
              <a:rPr lang="en-US" sz="2800" dirty="0" smtClean="0"/>
              <a:t>         (42 + 52 ) : 2 = 47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0124172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3" grpId="0"/>
      <p:bldP spid="10264" grpId="0"/>
      <p:bldP spid="10265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3000"/>
            <a:ext cx="922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Bài</a:t>
            </a:r>
            <a:r>
              <a:rPr lang="en-US" sz="4400" dirty="0" smtClean="0"/>
              <a:t> 1: HS </a:t>
            </a:r>
            <a:r>
              <a:rPr lang="en-US" sz="4400" dirty="0" err="1" smtClean="0"/>
              <a:t>làm</a:t>
            </a:r>
            <a:r>
              <a:rPr lang="en-US" sz="4400" dirty="0" smtClean="0"/>
              <a:t> </a:t>
            </a:r>
            <a:r>
              <a:rPr lang="en-US" sz="4400" dirty="0" err="1" smtClean="0"/>
              <a:t>xong</a:t>
            </a:r>
            <a:r>
              <a:rPr lang="en-US" sz="4400" dirty="0" smtClean="0"/>
              <a:t>, </a:t>
            </a:r>
            <a:r>
              <a:rPr lang="en-US" sz="4400" dirty="0" err="1" smtClean="0"/>
              <a:t>gv</a:t>
            </a:r>
            <a:r>
              <a:rPr lang="en-US" sz="4400" dirty="0" smtClean="0"/>
              <a:t> </a:t>
            </a:r>
            <a:r>
              <a:rPr lang="en-US" sz="4400" dirty="0" err="1" smtClean="0"/>
              <a:t>cho</a:t>
            </a:r>
            <a:r>
              <a:rPr lang="en-US" sz="4400" dirty="0" smtClean="0"/>
              <a:t> HS </a:t>
            </a:r>
            <a:r>
              <a:rPr lang="en-US" sz="4400" dirty="0" err="1" smtClean="0"/>
              <a:t>trình</a:t>
            </a:r>
            <a:r>
              <a:rPr lang="en-US" sz="4400" dirty="0" smtClean="0"/>
              <a:t> </a:t>
            </a:r>
            <a:r>
              <a:rPr lang="en-US" sz="4400" dirty="0" err="1" smtClean="0"/>
              <a:t>bày</a:t>
            </a:r>
            <a:r>
              <a:rPr lang="en-US" sz="4400" dirty="0" smtClean="0"/>
              <a:t> </a:t>
            </a:r>
            <a:r>
              <a:rPr lang="en-US" sz="4400" dirty="0" err="1" smtClean="0"/>
              <a:t>trên</a:t>
            </a:r>
            <a:r>
              <a:rPr lang="en-US" sz="4400" dirty="0" smtClean="0"/>
              <a:t> </a:t>
            </a:r>
            <a:r>
              <a:rPr lang="en-US" sz="4400" dirty="0" err="1" smtClean="0"/>
              <a:t>quizi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85232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258817" y="0"/>
            <a:ext cx="6096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1109B7"/>
                </a:solidFill>
              </a:rPr>
              <a:t>Tìm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sô</a:t>
            </a:r>
            <a:r>
              <a:rPr lang="en-US" sz="2800" dirty="0">
                <a:solidFill>
                  <a:srgbClr val="1109B7"/>
                </a:solidFill>
              </a:rPr>
              <a:t>́ </a:t>
            </a:r>
            <a:r>
              <a:rPr lang="en-US" sz="2800" dirty="0" err="1">
                <a:solidFill>
                  <a:srgbClr val="1109B7"/>
                </a:solidFill>
              </a:rPr>
              <a:t>trung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bình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cộng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của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các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sô</a:t>
            </a:r>
            <a:r>
              <a:rPr lang="en-US" sz="2800" dirty="0">
                <a:solidFill>
                  <a:srgbClr val="1109B7"/>
                </a:solidFill>
              </a:rPr>
              <a:t>́ </a:t>
            </a:r>
            <a:r>
              <a:rPr lang="en-US" sz="2800" dirty="0" err="1">
                <a:solidFill>
                  <a:srgbClr val="1109B7"/>
                </a:solidFill>
              </a:rPr>
              <a:t>sau</a:t>
            </a:r>
            <a:r>
              <a:rPr lang="en-US" sz="2800" dirty="0">
                <a:solidFill>
                  <a:srgbClr val="1109B7"/>
                </a:solidFill>
              </a:rPr>
              <a:t> :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1982717" y="1320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6600"/>
                </a:solidFill>
              </a:rPr>
              <a:t>(42 + 52) : 2 = </a:t>
            </a:r>
            <a:r>
              <a:rPr lang="en-US" sz="2400" b="1" dirty="0" smtClean="0">
                <a:solidFill>
                  <a:srgbClr val="006600"/>
                </a:solidFill>
              </a:rPr>
              <a:t>47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301804" y="2252544"/>
            <a:ext cx="36099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</a:rPr>
              <a:t>(36+ 42+ 57) : 3 = 45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273073" y="3055146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</a:rPr>
              <a:t>( 34+ 43+ 52+ 39 ) : 4 = 42</a:t>
            </a:r>
          </a:p>
        </p:txBody>
      </p:sp>
      <p:sp>
        <p:nvSpPr>
          <p:cNvPr id="10259" name="Rectangle 19"/>
          <p:cNvSpPr>
            <a:spLocks noChangeArrowheads="1"/>
          </p:cNvSpPr>
          <p:nvPr/>
        </p:nvSpPr>
        <p:spPr bwMode="auto">
          <a:xfrm>
            <a:off x="514201" y="5027008"/>
            <a:ext cx="82296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rgbClr val="800000"/>
                </a:solidFill>
              </a:rPr>
              <a:t>Muốn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tìm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trung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bình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của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nhiều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sô</a:t>
            </a:r>
            <a:r>
              <a:rPr lang="en-US" sz="2800" b="1" dirty="0">
                <a:solidFill>
                  <a:srgbClr val="800000"/>
                </a:solidFill>
              </a:rPr>
              <a:t>́ ta </a:t>
            </a:r>
            <a:r>
              <a:rPr lang="en-US" sz="2800" b="1" dirty="0" err="1">
                <a:solidFill>
                  <a:srgbClr val="800000"/>
                </a:solidFill>
              </a:rPr>
              <a:t>làm</a:t>
            </a:r>
            <a:r>
              <a:rPr lang="en-US" sz="2800" b="1" dirty="0">
                <a:solidFill>
                  <a:srgbClr val="800000"/>
                </a:solidFill>
              </a:rPr>
              <a:t> </a:t>
            </a:r>
            <a:r>
              <a:rPr lang="en-US" sz="2800" b="1" dirty="0" err="1">
                <a:solidFill>
                  <a:srgbClr val="800000"/>
                </a:solidFill>
              </a:rPr>
              <a:t>thê</a:t>
            </a:r>
            <a:r>
              <a:rPr lang="en-US" sz="2800" b="1" dirty="0">
                <a:solidFill>
                  <a:srgbClr val="800000"/>
                </a:solidFill>
              </a:rPr>
              <a:t>́ </a:t>
            </a:r>
            <a:r>
              <a:rPr lang="en-US" sz="2800" b="1" dirty="0" err="1">
                <a:solidFill>
                  <a:srgbClr val="800000"/>
                </a:solidFill>
              </a:rPr>
              <a:t>nào</a:t>
            </a:r>
            <a:r>
              <a:rPr lang="en-US" sz="2800" b="1" dirty="0">
                <a:solidFill>
                  <a:srgbClr val="800000"/>
                </a:solidFill>
              </a:rPr>
              <a:t> ?</a:t>
            </a:r>
          </a:p>
          <a:p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192017" y="0"/>
            <a:ext cx="1143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6666FF"/>
                </a:solidFill>
              </a:rPr>
              <a:t>Bài</a:t>
            </a:r>
            <a:r>
              <a:rPr lang="en-US" sz="2800" dirty="0">
                <a:solidFill>
                  <a:srgbClr val="6666FF"/>
                </a:solidFill>
              </a:rPr>
              <a:t> 1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0261" name="AutoShape 21"/>
          <p:cNvSpPr>
            <a:spLocks noChangeArrowheads="1"/>
          </p:cNvSpPr>
          <p:nvPr/>
        </p:nvSpPr>
        <p:spPr bwMode="auto">
          <a:xfrm>
            <a:off x="344417" y="5019785"/>
            <a:ext cx="8610600" cy="1676400"/>
          </a:xfrm>
          <a:prstGeom prst="wedgeEllipseCallout">
            <a:avLst>
              <a:gd name="adj1" fmla="val -45500"/>
              <a:gd name="adj2" fmla="val 9093"/>
            </a:avLst>
          </a:prstGeom>
          <a:gradFill rotWithShape="1">
            <a:gsLst>
              <a:gs pos="0">
                <a:srgbClr val="FFFF66"/>
              </a:gs>
              <a:gs pos="50000">
                <a:srgbClr val="FFFF66">
                  <a:gamma/>
                  <a:tint val="0"/>
                  <a:invGamma/>
                </a:srgbClr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1109B7"/>
                </a:solidFill>
              </a:rPr>
              <a:t>Muốn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tìm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trung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bình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cộng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của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nhiều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sô</a:t>
            </a:r>
            <a:r>
              <a:rPr lang="en-US" sz="2800" dirty="0">
                <a:solidFill>
                  <a:srgbClr val="1109B7"/>
                </a:solidFill>
              </a:rPr>
              <a:t>́, ta </a:t>
            </a:r>
            <a:r>
              <a:rPr lang="en-US" sz="2800" dirty="0" err="1">
                <a:solidFill>
                  <a:srgbClr val="1109B7"/>
                </a:solidFill>
              </a:rPr>
              <a:t>tính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tổng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của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các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sô</a:t>
            </a:r>
            <a:r>
              <a:rPr lang="en-US" sz="2800" dirty="0">
                <a:solidFill>
                  <a:srgbClr val="1109B7"/>
                </a:solidFill>
              </a:rPr>
              <a:t>́ </a:t>
            </a:r>
            <a:r>
              <a:rPr lang="en-US" sz="2800" dirty="0" err="1">
                <a:solidFill>
                  <a:srgbClr val="1109B7"/>
                </a:solidFill>
              </a:rPr>
              <a:t>đó</a:t>
            </a:r>
            <a:r>
              <a:rPr lang="en-US" sz="2800" dirty="0">
                <a:solidFill>
                  <a:srgbClr val="1109B7"/>
                </a:solidFill>
              </a:rPr>
              <a:t>, </a:t>
            </a:r>
            <a:r>
              <a:rPr lang="en-US" sz="2800" dirty="0" err="1">
                <a:solidFill>
                  <a:srgbClr val="1109B7"/>
                </a:solidFill>
              </a:rPr>
              <a:t>rồi</a:t>
            </a:r>
            <a:r>
              <a:rPr lang="en-US" sz="2800" dirty="0">
                <a:solidFill>
                  <a:srgbClr val="1109B7"/>
                </a:solidFill>
              </a:rPr>
              <a:t> chia </a:t>
            </a:r>
            <a:r>
              <a:rPr lang="en-US" sz="2800" dirty="0" err="1">
                <a:solidFill>
                  <a:srgbClr val="1109B7"/>
                </a:solidFill>
              </a:rPr>
              <a:t>tổng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đó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cho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sô</a:t>
            </a:r>
            <a:r>
              <a:rPr lang="en-US" sz="2800" dirty="0">
                <a:solidFill>
                  <a:srgbClr val="1109B7"/>
                </a:solidFill>
              </a:rPr>
              <a:t>́ </a:t>
            </a:r>
            <a:r>
              <a:rPr lang="en-US" sz="2800" dirty="0" err="1">
                <a:solidFill>
                  <a:srgbClr val="1109B7"/>
                </a:solidFill>
              </a:rPr>
              <a:t>các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err="1">
                <a:solidFill>
                  <a:srgbClr val="1109B7"/>
                </a:solidFill>
              </a:rPr>
              <a:t>sô</a:t>
            </a:r>
            <a:r>
              <a:rPr lang="en-US" sz="2800" dirty="0">
                <a:solidFill>
                  <a:srgbClr val="1109B7"/>
                </a:solidFill>
              </a:rPr>
              <a:t>́ </a:t>
            </a:r>
            <a:r>
              <a:rPr lang="en-US" sz="2800" dirty="0" err="1">
                <a:solidFill>
                  <a:srgbClr val="1109B7"/>
                </a:solidFill>
              </a:rPr>
              <a:t>hạng</a:t>
            </a:r>
            <a:r>
              <a:rPr lang="en-US" sz="2800" dirty="0">
                <a:solidFill>
                  <a:srgbClr val="1109B7"/>
                </a:solidFill>
              </a:rPr>
              <a:t>.</a:t>
            </a:r>
          </a:p>
          <a:p>
            <a:pPr algn="ctr">
              <a:spcBef>
                <a:spcPct val="0"/>
              </a:spcBef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263" name="Rectangle 23"/>
          <p:cNvSpPr>
            <a:spLocks noChangeArrowheads="1"/>
          </p:cNvSpPr>
          <p:nvPr/>
        </p:nvSpPr>
        <p:spPr bwMode="auto">
          <a:xfrm>
            <a:off x="344417" y="806450"/>
            <a:ext cx="5632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109B7"/>
                </a:solidFill>
              </a:rPr>
              <a:t>a)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trung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cộng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của</a:t>
            </a:r>
            <a:r>
              <a:rPr lang="en-US" sz="2800" dirty="0">
                <a:solidFill>
                  <a:srgbClr val="002060"/>
                </a:solidFill>
              </a:rPr>
              <a:t> 42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52 </a:t>
            </a:r>
            <a:r>
              <a:rPr lang="en-US" sz="2800" dirty="0" err="1">
                <a:solidFill>
                  <a:srgbClr val="002060"/>
                </a:solidFill>
              </a:rPr>
              <a:t>là</a:t>
            </a:r>
            <a:r>
              <a:rPr lang="en-US" sz="2800" dirty="0">
                <a:solidFill>
                  <a:srgbClr val="002060"/>
                </a:solidFill>
              </a:rPr>
              <a:t>: </a:t>
            </a:r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377632" y="1758097"/>
            <a:ext cx="65423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1109B7"/>
                </a:solidFill>
              </a:rPr>
              <a:t>b)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trung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cộng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của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36</a:t>
            </a:r>
            <a:r>
              <a:rPr lang="en-US" sz="2800" dirty="0">
                <a:solidFill>
                  <a:srgbClr val="002060"/>
                </a:solidFill>
              </a:rPr>
              <a:t>; 42; </a:t>
            </a:r>
            <a:r>
              <a:rPr lang="en-US" sz="2800" dirty="0" err="1">
                <a:solidFill>
                  <a:srgbClr val="002060"/>
                </a:solidFill>
              </a:rPr>
              <a:t>và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57 </a:t>
            </a:r>
            <a:r>
              <a:rPr lang="en-US" sz="2800" dirty="0" err="1" smtClean="0">
                <a:solidFill>
                  <a:srgbClr val="002060"/>
                </a:solidFill>
              </a:rPr>
              <a:t>là</a:t>
            </a:r>
            <a:r>
              <a:rPr lang="en-US" sz="2800" dirty="0" smtClean="0">
                <a:solidFill>
                  <a:srgbClr val="002060"/>
                </a:solidFill>
              </a:rPr>
              <a:t>: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265" name="Rectangle 25"/>
          <p:cNvSpPr>
            <a:spLocks noChangeArrowheads="1"/>
          </p:cNvSpPr>
          <p:nvPr/>
        </p:nvSpPr>
        <p:spPr bwMode="auto">
          <a:xfrm>
            <a:off x="400847" y="2588726"/>
            <a:ext cx="75296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1109B7"/>
                </a:solidFill>
              </a:rPr>
              <a:t>c)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Số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trung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bình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cộng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của</a:t>
            </a:r>
            <a:r>
              <a:rPr lang="en-US" sz="2800" dirty="0"/>
              <a:t> </a:t>
            </a:r>
            <a:r>
              <a:rPr lang="en-US" sz="2800" dirty="0" smtClean="0">
                <a:solidFill>
                  <a:srgbClr val="1109B7"/>
                </a:solidFill>
              </a:rPr>
              <a:t>34</a:t>
            </a:r>
            <a:r>
              <a:rPr lang="en-US" sz="2800" dirty="0">
                <a:solidFill>
                  <a:srgbClr val="1109B7"/>
                </a:solidFill>
              </a:rPr>
              <a:t>; 43; 52 </a:t>
            </a:r>
            <a:r>
              <a:rPr lang="en-US" sz="2800" dirty="0" err="1">
                <a:solidFill>
                  <a:srgbClr val="1109B7"/>
                </a:solidFill>
              </a:rPr>
              <a:t>và</a:t>
            </a:r>
            <a:r>
              <a:rPr lang="en-US" sz="2800" dirty="0">
                <a:solidFill>
                  <a:srgbClr val="1109B7"/>
                </a:solidFill>
              </a:rPr>
              <a:t> 39 </a:t>
            </a:r>
            <a:r>
              <a:rPr lang="en-US" sz="2800" dirty="0" err="1">
                <a:solidFill>
                  <a:srgbClr val="1109B7"/>
                </a:solidFill>
              </a:rPr>
              <a:t>và</a:t>
            </a:r>
            <a:r>
              <a:rPr lang="en-US" sz="2800" dirty="0">
                <a:solidFill>
                  <a:srgbClr val="1109B7"/>
                </a:solidFill>
              </a:rPr>
              <a:t> </a:t>
            </a:r>
            <a:r>
              <a:rPr lang="en-US" sz="2800" dirty="0" smtClean="0">
                <a:solidFill>
                  <a:srgbClr val="1109B7"/>
                </a:solidFill>
              </a:rPr>
              <a:t>73 </a:t>
            </a:r>
            <a:r>
              <a:rPr lang="en-US" sz="2800" dirty="0" err="1" smtClean="0">
                <a:solidFill>
                  <a:srgbClr val="1109B7"/>
                </a:solidFill>
              </a:rPr>
              <a:t>là</a:t>
            </a:r>
            <a:endParaRPr lang="en-US" sz="2800" dirty="0">
              <a:solidFill>
                <a:srgbClr val="1109B7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805167" y="3457348"/>
            <a:ext cx="4343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dirty="0" err="1" smtClean="0">
                <a:solidFill>
                  <a:srgbClr val="006600"/>
                </a:solidFill>
              </a:rPr>
              <a:t>Đáp</a:t>
            </a:r>
            <a:r>
              <a:rPr lang="en-US" sz="2400" b="1" dirty="0" smtClean="0">
                <a:solidFill>
                  <a:srgbClr val="006600"/>
                </a:solidFill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</a:rPr>
              <a:t>số</a:t>
            </a:r>
            <a:r>
              <a:rPr lang="en-US" sz="2400" b="1" dirty="0" smtClean="0">
                <a:solidFill>
                  <a:srgbClr val="006600"/>
                </a:solidFill>
              </a:rPr>
              <a:t>: a/ 47</a:t>
            </a:r>
          </a:p>
          <a:p>
            <a:r>
              <a:rPr lang="en-US" sz="2400" b="1" dirty="0">
                <a:solidFill>
                  <a:srgbClr val="006600"/>
                </a:solidFill>
              </a:rPr>
              <a:t>	 </a:t>
            </a:r>
            <a:r>
              <a:rPr lang="en-US" sz="2400" b="1" dirty="0" smtClean="0">
                <a:solidFill>
                  <a:srgbClr val="006600"/>
                </a:solidFill>
              </a:rPr>
              <a:t>  b/ 45</a:t>
            </a:r>
          </a:p>
          <a:p>
            <a:r>
              <a:rPr lang="en-US" sz="2400" b="1" dirty="0">
                <a:solidFill>
                  <a:srgbClr val="006600"/>
                </a:solidFill>
              </a:rPr>
              <a:t>	</a:t>
            </a:r>
            <a:r>
              <a:rPr lang="en-US" sz="2400" b="1" dirty="0" smtClean="0">
                <a:solidFill>
                  <a:srgbClr val="006600"/>
                </a:solidFill>
              </a:rPr>
              <a:t>   c/42</a:t>
            </a:r>
            <a:endParaRPr lang="en-US" sz="24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utoUpdateAnimBg="0"/>
      <p:bldP spid="10249" grpId="0" autoUpdateAnimBg="0"/>
      <p:bldP spid="10250" grpId="0" autoUpdateAnimBg="0"/>
      <p:bldP spid="10259" grpId="0"/>
      <p:bldP spid="10259" grpId="1"/>
      <p:bldP spid="10261" grpId="0" animBg="1"/>
      <p:bldP spid="10263" grpId="0"/>
      <p:bldP spid="10264" grpId="0"/>
      <p:bldP spid="10265" grpId="0"/>
      <p:bldP spid="12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28600" y="304800"/>
            <a:ext cx="8686800" cy="179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dirty="0" err="1">
                <a:solidFill>
                  <a:srgbClr val="1109B7"/>
                </a:solidFill>
              </a:rPr>
              <a:t>Bài</a:t>
            </a:r>
            <a:r>
              <a:rPr lang="en-US" b="1" dirty="0">
                <a:solidFill>
                  <a:srgbClr val="1109B7"/>
                </a:solidFill>
              </a:rPr>
              <a:t> 2 : </a:t>
            </a:r>
            <a:r>
              <a:rPr lang="en-US" b="1" dirty="0" err="1">
                <a:solidFill>
                  <a:srgbClr val="1109B7"/>
                </a:solidFill>
              </a:rPr>
              <a:t>Bốn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em</a:t>
            </a:r>
            <a:r>
              <a:rPr lang="en-US" b="1" dirty="0">
                <a:solidFill>
                  <a:srgbClr val="1109B7"/>
                </a:solidFill>
              </a:rPr>
              <a:t> Mai, </a:t>
            </a:r>
            <a:r>
              <a:rPr lang="en-US" b="1" dirty="0" err="1">
                <a:solidFill>
                  <a:srgbClr val="1109B7"/>
                </a:solidFill>
              </a:rPr>
              <a:t>Hoa</a:t>
            </a:r>
            <a:r>
              <a:rPr lang="en-US" b="1" dirty="0">
                <a:solidFill>
                  <a:srgbClr val="1109B7"/>
                </a:solidFill>
              </a:rPr>
              <a:t>, </a:t>
            </a:r>
            <a:r>
              <a:rPr lang="en-US" b="1" dirty="0" err="1">
                <a:solidFill>
                  <a:srgbClr val="1109B7"/>
                </a:solidFill>
              </a:rPr>
              <a:t>Hưng</a:t>
            </a:r>
            <a:r>
              <a:rPr lang="en-US" b="1" dirty="0">
                <a:solidFill>
                  <a:srgbClr val="1109B7"/>
                </a:solidFill>
              </a:rPr>
              <a:t>, </a:t>
            </a:r>
            <a:r>
              <a:rPr lang="en-US" b="1" dirty="0" err="1">
                <a:solidFill>
                  <a:srgbClr val="1109B7"/>
                </a:solidFill>
              </a:rPr>
              <a:t>Thịnh</a:t>
            </a:r>
            <a:r>
              <a:rPr lang="en-US" b="1" dirty="0">
                <a:solidFill>
                  <a:srgbClr val="1109B7"/>
                </a:solidFill>
              </a:rPr>
              <a:t>, </a:t>
            </a:r>
            <a:r>
              <a:rPr lang="en-US" b="1" dirty="0" err="1">
                <a:solidFill>
                  <a:srgbClr val="1109B7"/>
                </a:solidFill>
              </a:rPr>
              <a:t>lần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lượt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cân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nặng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là</a:t>
            </a:r>
            <a:r>
              <a:rPr lang="en-US" b="1" dirty="0">
                <a:solidFill>
                  <a:srgbClr val="1109B7"/>
                </a:solidFill>
              </a:rPr>
              <a:t> 36kg, 38kg, 40kg, 34kg. </a:t>
            </a:r>
            <a:r>
              <a:rPr lang="en-US" b="1" dirty="0" err="1">
                <a:solidFill>
                  <a:srgbClr val="1109B7"/>
                </a:solidFill>
              </a:rPr>
              <a:t>Hỏi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trung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bình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mỗi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em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cân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nặng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bao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nhiêu</a:t>
            </a:r>
            <a:r>
              <a:rPr lang="en-US" b="1" dirty="0">
                <a:solidFill>
                  <a:srgbClr val="1109B7"/>
                </a:solidFill>
              </a:rPr>
              <a:t> </a:t>
            </a:r>
            <a:r>
              <a:rPr lang="en-US" b="1" dirty="0" err="1">
                <a:solidFill>
                  <a:srgbClr val="1109B7"/>
                </a:solidFill>
              </a:rPr>
              <a:t>ki</a:t>
            </a:r>
            <a:r>
              <a:rPr lang="en-US" b="1" dirty="0">
                <a:solidFill>
                  <a:srgbClr val="1109B7"/>
                </a:solidFill>
              </a:rPr>
              <a:t>-</a:t>
            </a:r>
            <a:r>
              <a:rPr lang="en-US" b="1" dirty="0" err="1">
                <a:solidFill>
                  <a:srgbClr val="1109B7"/>
                </a:solidFill>
              </a:rPr>
              <a:t>lô</a:t>
            </a:r>
            <a:r>
              <a:rPr lang="en-US" b="1" dirty="0">
                <a:solidFill>
                  <a:srgbClr val="1109B7"/>
                </a:solidFill>
              </a:rPr>
              <a:t>-gam ?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3314700" y="2039376"/>
            <a:ext cx="2514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600" b="1" u="sng" dirty="0" err="1">
                <a:solidFill>
                  <a:srgbClr val="FF0066"/>
                </a:solidFill>
              </a:rPr>
              <a:t>Bài</a:t>
            </a:r>
            <a:r>
              <a:rPr lang="en-US" sz="3600" b="1" u="sng" dirty="0">
                <a:solidFill>
                  <a:srgbClr val="FF0066"/>
                </a:solidFill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</a:rPr>
              <a:t>giải</a:t>
            </a:r>
            <a:r>
              <a:rPr lang="en-US" sz="3600" b="1" u="sng" dirty="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8216" name="Rectangle 24"/>
          <p:cNvSpPr>
            <a:spLocks noChangeArrowheads="1"/>
          </p:cNvSpPr>
          <p:nvPr/>
        </p:nvSpPr>
        <p:spPr bwMode="auto">
          <a:xfrm>
            <a:off x="143031" y="2842673"/>
            <a:ext cx="885793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600" b="1" dirty="0" err="1" smtClean="0">
                <a:solidFill>
                  <a:srgbClr val="791179"/>
                </a:solidFill>
              </a:rPr>
              <a:t>Bốn</a:t>
            </a:r>
            <a:r>
              <a:rPr lang="en-US" sz="3600" b="1" dirty="0" smtClean="0">
                <a:solidFill>
                  <a:srgbClr val="791179"/>
                </a:solidFill>
              </a:rPr>
              <a:t> </a:t>
            </a:r>
            <a:r>
              <a:rPr lang="en-US" sz="3600" b="1" dirty="0" err="1" smtClean="0">
                <a:solidFill>
                  <a:srgbClr val="791179"/>
                </a:solidFill>
              </a:rPr>
              <a:t>em</a:t>
            </a:r>
            <a:r>
              <a:rPr lang="en-US" sz="3600" b="1" dirty="0" smtClean="0">
                <a:solidFill>
                  <a:srgbClr val="791179"/>
                </a:solidFill>
              </a:rPr>
              <a:t> </a:t>
            </a:r>
            <a:r>
              <a:rPr lang="en-US" sz="3600" b="1" dirty="0" err="1" smtClean="0">
                <a:solidFill>
                  <a:srgbClr val="791179"/>
                </a:solidFill>
              </a:rPr>
              <a:t>nặng</a:t>
            </a:r>
            <a:r>
              <a:rPr lang="en-US" sz="3600" b="1" dirty="0" smtClean="0">
                <a:solidFill>
                  <a:srgbClr val="791179"/>
                </a:solidFill>
              </a:rPr>
              <a:t> </a:t>
            </a:r>
            <a:r>
              <a:rPr lang="en-US" sz="3600" b="1" dirty="0" err="1" smtClean="0">
                <a:solidFill>
                  <a:srgbClr val="791179"/>
                </a:solidFill>
              </a:rPr>
              <a:t>số</a:t>
            </a:r>
            <a:r>
              <a:rPr lang="en-US" sz="3600" b="1" dirty="0" smtClean="0">
                <a:solidFill>
                  <a:srgbClr val="791179"/>
                </a:solidFill>
              </a:rPr>
              <a:t> </a:t>
            </a:r>
            <a:r>
              <a:rPr lang="en-US" sz="3600" b="1" dirty="0" err="1" smtClean="0">
                <a:solidFill>
                  <a:srgbClr val="791179"/>
                </a:solidFill>
              </a:rPr>
              <a:t>ki</a:t>
            </a:r>
            <a:r>
              <a:rPr lang="en-US" sz="3600" b="1" dirty="0" smtClean="0">
                <a:solidFill>
                  <a:srgbClr val="791179"/>
                </a:solidFill>
              </a:rPr>
              <a:t> – </a:t>
            </a:r>
            <a:r>
              <a:rPr lang="en-US" sz="3600" b="1" dirty="0" err="1" smtClean="0">
                <a:solidFill>
                  <a:srgbClr val="791179"/>
                </a:solidFill>
              </a:rPr>
              <a:t>lô</a:t>
            </a:r>
            <a:r>
              <a:rPr lang="en-US" sz="3600" b="1" dirty="0" smtClean="0">
                <a:solidFill>
                  <a:srgbClr val="791179"/>
                </a:solidFill>
              </a:rPr>
              <a:t> – gam </a:t>
            </a:r>
            <a:r>
              <a:rPr lang="en-US" sz="3600" b="1" dirty="0" err="1" smtClean="0">
                <a:solidFill>
                  <a:srgbClr val="791179"/>
                </a:solidFill>
              </a:rPr>
              <a:t>là</a:t>
            </a:r>
            <a:r>
              <a:rPr lang="en-US" sz="3600" b="1" dirty="0" smtClean="0">
                <a:solidFill>
                  <a:srgbClr val="791179"/>
                </a:solidFill>
              </a:rPr>
              <a:t>:</a:t>
            </a:r>
          </a:p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rgbClr val="791179"/>
                </a:solidFill>
              </a:rPr>
              <a:t>36 + 38 + 40 + 34 = 148 (kg)</a:t>
            </a:r>
          </a:p>
          <a:p>
            <a:pPr algn="ctr">
              <a:lnSpc>
                <a:spcPct val="80000"/>
              </a:lnSpc>
            </a:pPr>
            <a:r>
              <a:rPr lang="en-US" sz="3600" b="1" dirty="0" err="1" smtClean="0">
                <a:solidFill>
                  <a:srgbClr val="791179"/>
                </a:solidFill>
              </a:rPr>
              <a:t>Trung</a:t>
            </a:r>
            <a:r>
              <a:rPr lang="en-US" sz="3600" b="1" dirty="0" smtClean="0">
                <a:solidFill>
                  <a:srgbClr val="791179"/>
                </a:solidFill>
              </a:rPr>
              <a:t> </a:t>
            </a:r>
            <a:r>
              <a:rPr lang="en-US" sz="3600" b="1" dirty="0" err="1" smtClean="0">
                <a:solidFill>
                  <a:srgbClr val="791179"/>
                </a:solidFill>
              </a:rPr>
              <a:t>bình</a:t>
            </a:r>
            <a:r>
              <a:rPr lang="en-US" sz="3600" b="1" dirty="0" smtClean="0">
                <a:solidFill>
                  <a:srgbClr val="791179"/>
                </a:solidFill>
              </a:rPr>
              <a:t> </a:t>
            </a:r>
            <a:r>
              <a:rPr lang="en-US" sz="3600" b="1" dirty="0" err="1" smtClean="0">
                <a:solidFill>
                  <a:srgbClr val="791179"/>
                </a:solidFill>
              </a:rPr>
              <a:t>mỗi</a:t>
            </a:r>
            <a:r>
              <a:rPr lang="en-US" sz="3600" b="1" dirty="0" smtClean="0">
                <a:solidFill>
                  <a:srgbClr val="791179"/>
                </a:solidFill>
              </a:rPr>
              <a:t> </a:t>
            </a:r>
            <a:r>
              <a:rPr lang="en-US" sz="3600" b="1" dirty="0" err="1" smtClean="0">
                <a:solidFill>
                  <a:srgbClr val="791179"/>
                </a:solidFill>
              </a:rPr>
              <a:t>em</a:t>
            </a:r>
            <a:r>
              <a:rPr lang="en-US" sz="3600" b="1" dirty="0" smtClean="0">
                <a:solidFill>
                  <a:srgbClr val="791179"/>
                </a:solidFill>
              </a:rPr>
              <a:t> </a:t>
            </a:r>
            <a:r>
              <a:rPr lang="en-US" sz="3600" b="1" dirty="0" err="1" smtClean="0">
                <a:solidFill>
                  <a:srgbClr val="791179"/>
                </a:solidFill>
              </a:rPr>
              <a:t>nặng</a:t>
            </a:r>
            <a:r>
              <a:rPr lang="en-US" sz="3600" b="1" dirty="0" smtClean="0">
                <a:solidFill>
                  <a:srgbClr val="791179"/>
                </a:solidFill>
              </a:rPr>
              <a:t> </a:t>
            </a:r>
            <a:r>
              <a:rPr lang="en-US" sz="3600" b="1" dirty="0" err="1" smtClean="0">
                <a:solidFill>
                  <a:srgbClr val="791179"/>
                </a:solidFill>
              </a:rPr>
              <a:t>số</a:t>
            </a:r>
            <a:r>
              <a:rPr lang="en-US" sz="3600" b="1" dirty="0" smtClean="0">
                <a:solidFill>
                  <a:srgbClr val="791179"/>
                </a:solidFill>
              </a:rPr>
              <a:t> </a:t>
            </a:r>
            <a:r>
              <a:rPr lang="en-US" sz="3600" b="1" dirty="0" err="1" smtClean="0">
                <a:solidFill>
                  <a:srgbClr val="791179"/>
                </a:solidFill>
              </a:rPr>
              <a:t>ki</a:t>
            </a:r>
            <a:r>
              <a:rPr lang="en-US" sz="3600" b="1" dirty="0" smtClean="0">
                <a:solidFill>
                  <a:srgbClr val="791179"/>
                </a:solidFill>
              </a:rPr>
              <a:t> – </a:t>
            </a:r>
            <a:r>
              <a:rPr lang="en-US" sz="3600" b="1" dirty="0" err="1" smtClean="0">
                <a:solidFill>
                  <a:srgbClr val="791179"/>
                </a:solidFill>
              </a:rPr>
              <a:t>lô</a:t>
            </a:r>
            <a:r>
              <a:rPr lang="en-US" sz="3600" b="1" dirty="0" smtClean="0">
                <a:solidFill>
                  <a:srgbClr val="791179"/>
                </a:solidFill>
              </a:rPr>
              <a:t> – gam </a:t>
            </a:r>
            <a:r>
              <a:rPr lang="en-US" sz="3600" b="1" dirty="0" err="1" smtClean="0">
                <a:solidFill>
                  <a:srgbClr val="791179"/>
                </a:solidFill>
              </a:rPr>
              <a:t>là</a:t>
            </a:r>
            <a:r>
              <a:rPr lang="en-US" sz="3600" b="1" dirty="0" smtClean="0">
                <a:solidFill>
                  <a:srgbClr val="791179"/>
                </a:solidFill>
              </a:rPr>
              <a:t>:</a:t>
            </a:r>
          </a:p>
          <a:p>
            <a:pPr algn="ctr">
              <a:lnSpc>
                <a:spcPct val="80000"/>
              </a:lnSpc>
            </a:pPr>
            <a:r>
              <a:rPr lang="en-US" sz="3600" b="1" dirty="0" smtClean="0">
                <a:solidFill>
                  <a:srgbClr val="791179"/>
                </a:solidFill>
              </a:rPr>
              <a:t>148 : 4 = 37 (kg) </a:t>
            </a:r>
          </a:p>
          <a:p>
            <a:pPr algn="ctr">
              <a:lnSpc>
                <a:spcPct val="80000"/>
              </a:lnSpc>
            </a:pPr>
            <a:r>
              <a:rPr lang="en-US" sz="3600" b="1" dirty="0" err="1" smtClean="0">
                <a:solidFill>
                  <a:srgbClr val="791179"/>
                </a:solidFill>
              </a:rPr>
              <a:t>Đáp</a:t>
            </a:r>
            <a:r>
              <a:rPr lang="en-US" sz="3600" b="1" dirty="0" smtClean="0">
                <a:solidFill>
                  <a:srgbClr val="791179"/>
                </a:solidFill>
              </a:rPr>
              <a:t> </a:t>
            </a:r>
            <a:r>
              <a:rPr lang="en-US" sz="3600" b="1" dirty="0" err="1" smtClean="0">
                <a:solidFill>
                  <a:srgbClr val="791179"/>
                </a:solidFill>
              </a:rPr>
              <a:t>số</a:t>
            </a:r>
            <a:r>
              <a:rPr lang="en-US" sz="3600" b="1" dirty="0" smtClean="0">
                <a:solidFill>
                  <a:srgbClr val="791179"/>
                </a:solidFill>
              </a:rPr>
              <a:t>: 37 kg</a:t>
            </a:r>
            <a:endParaRPr lang="en-US" sz="3600" b="1" dirty="0">
              <a:solidFill>
                <a:srgbClr val="791179"/>
              </a:solidFill>
            </a:endParaRPr>
          </a:p>
        </p:txBody>
      </p:sp>
      <p:sp>
        <p:nvSpPr>
          <p:cNvPr id="5" name="Oval Callout 4"/>
          <p:cNvSpPr/>
          <p:nvPr/>
        </p:nvSpPr>
        <p:spPr bwMode="auto">
          <a:xfrm>
            <a:off x="21465" y="2362541"/>
            <a:ext cx="3017520" cy="2899708"/>
          </a:xfrm>
          <a:prstGeom prst="wedgeEllipseCallou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dirty="0"/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3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8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utoUpdateAnimBg="0"/>
      <p:bldP spid="8198" grpId="0" autoUpdateAnimBg="0"/>
      <p:bldP spid="8216" grpId="0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43000"/>
            <a:ext cx="9220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Bài</a:t>
            </a:r>
            <a:r>
              <a:rPr lang="en-US" sz="4400" dirty="0" smtClean="0"/>
              <a:t> 2: HS </a:t>
            </a:r>
            <a:r>
              <a:rPr lang="en-US" sz="4400" dirty="0" err="1" smtClean="0"/>
              <a:t>làm</a:t>
            </a:r>
            <a:r>
              <a:rPr lang="en-US" sz="4400" dirty="0" smtClean="0"/>
              <a:t> </a:t>
            </a:r>
            <a:r>
              <a:rPr lang="en-US" sz="4400" dirty="0" err="1" smtClean="0"/>
              <a:t>xong</a:t>
            </a:r>
            <a:r>
              <a:rPr lang="en-US" sz="4400" dirty="0" smtClean="0"/>
              <a:t>, </a:t>
            </a:r>
            <a:r>
              <a:rPr lang="en-US" sz="4400" dirty="0" err="1" smtClean="0"/>
              <a:t>Hs</a:t>
            </a:r>
            <a:r>
              <a:rPr lang="en-US" sz="4400" dirty="0" smtClean="0"/>
              <a:t> </a:t>
            </a:r>
            <a:r>
              <a:rPr lang="en-US" sz="4400" dirty="0" err="1" smtClean="0"/>
              <a:t>giao</a:t>
            </a:r>
            <a:r>
              <a:rPr lang="en-US" sz="4400" dirty="0" smtClean="0"/>
              <a:t> </a:t>
            </a:r>
            <a:r>
              <a:rPr lang="en-US" sz="4400" dirty="0" err="1" smtClean="0"/>
              <a:t>lưu</a:t>
            </a:r>
            <a:r>
              <a:rPr lang="en-US" sz="4400" dirty="0" smtClean="0"/>
              <a:t> </a:t>
            </a:r>
            <a:r>
              <a:rPr lang="en-US" sz="4400" dirty="0" err="1" smtClean="0"/>
              <a:t>chữa</a:t>
            </a:r>
            <a:r>
              <a:rPr lang="en-US" sz="4400" dirty="0" smtClean="0"/>
              <a:t> </a:t>
            </a:r>
            <a:r>
              <a:rPr lang="en-US" sz="4400" dirty="0" err="1" smtClean="0"/>
              <a:t>bài</a:t>
            </a:r>
            <a:r>
              <a:rPr lang="en-US" sz="4400" dirty="0" smtClean="0"/>
              <a:t>, </a:t>
            </a:r>
            <a:r>
              <a:rPr lang="en-US" sz="4400" dirty="0" err="1" smtClean="0"/>
              <a:t>gv</a:t>
            </a:r>
            <a:r>
              <a:rPr lang="en-US" sz="4400" dirty="0" smtClean="0"/>
              <a:t> </a:t>
            </a:r>
            <a:r>
              <a:rPr lang="en-US" sz="4400" dirty="0" err="1" smtClean="0"/>
              <a:t>đưa</a:t>
            </a:r>
            <a:r>
              <a:rPr lang="en-US" sz="4400" dirty="0" smtClean="0"/>
              <a:t> </a:t>
            </a:r>
            <a:r>
              <a:rPr lang="en-US" sz="4400" dirty="0" err="1" smtClean="0"/>
              <a:t>đáp</a:t>
            </a:r>
            <a:r>
              <a:rPr lang="en-US" sz="4400" dirty="0" smtClean="0"/>
              <a:t> </a:t>
            </a:r>
            <a:r>
              <a:rPr lang="en-US" sz="4400" dirty="0" err="1" smtClean="0"/>
              <a:t>án</a:t>
            </a:r>
            <a:r>
              <a:rPr lang="en-US" sz="4400" dirty="0" smtClean="0"/>
              <a:t>.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5298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1295400" y="365760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800" b="1" u="sng"/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685800" y="152400"/>
            <a:ext cx="7848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u="sng" dirty="0" err="1">
                <a:solidFill>
                  <a:srgbClr val="000000"/>
                </a:solidFill>
              </a:rPr>
              <a:t>Bài</a:t>
            </a:r>
            <a:r>
              <a:rPr lang="en-US" b="1" u="sng" dirty="0">
                <a:solidFill>
                  <a:srgbClr val="000000"/>
                </a:solidFill>
              </a:rPr>
              <a:t> </a:t>
            </a:r>
            <a:r>
              <a:rPr lang="en-US" b="1" u="sng" dirty="0" err="1">
                <a:solidFill>
                  <a:srgbClr val="000000"/>
                </a:solidFill>
              </a:rPr>
              <a:t>tập</a:t>
            </a:r>
            <a:r>
              <a:rPr lang="en-US" b="1" u="sng" dirty="0">
                <a:solidFill>
                  <a:srgbClr val="000000"/>
                </a:solidFill>
              </a:rPr>
              <a:t> 3</a:t>
            </a:r>
            <a:r>
              <a:rPr lang="en-US" b="1" dirty="0">
                <a:solidFill>
                  <a:srgbClr val="000000"/>
                </a:solidFill>
              </a:rPr>
              <a:t> :  </a:t>
            </a:r>
            <a:r>
              <a:rPr lang="en-US" b="1" dirty="0" err="1">
                <a:solidFill>
                  <a:srgbClr val="000000"/>
                </a:solidFill>
              </a:rPr>
              <a:t>Tìm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trung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bình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cộng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của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các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số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tự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nhiên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liên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tiếp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từ</a:t>
            </a:r>
            <a:r>
              <a:rPr lang="en-US" b="1" dirty="0">
                <a:solidFill>
                  <a:srgbClr val="000000"/>
                </a:solidFill>
              </a:rPr>
              <a:t> 1 </a:t>
            </a:r>
            <a:r>
              <a:rPr lang="en-US" b="1" dirty="0" err="1">
                <a:solidFill>
                  <a:srgbClr val="000000"/>
                </a:solidFill>
              </a:rPr>
              <a:t>đến</a:t>
            </a:r>
            <a:r>
              <a:rPr lang="en-US" b="1" dirty="0">
                <a:solidFill>
                  <a:srgbClr val="000000"/>
                </a:solidFill>
              </a:rPr>
              <a:t> 9.</a:t>
            </a:r>
          </a:p>
        </p:txBody>
      </p:sp>
      <p:sp>
        <p:nvSpPr>
          <p:cNvPr id="70663" name="AutoShape 7"/>
          <p:cNvSpPr>
            <a:spLocks noChangeArrowheads="1"/>
          </p:cNvSpPr>
          <p:nvPr/>
        </p:nvSpPr>
        <p:spPr bwMode="auto">
          <a:xfrm>
            <a:off x="1295400" y="1866900"/>
            <a:ext cx="6248400" cy="762000"/>
          </a:xfrm>
          <a:prstGeom prst="flowChartConnector">
            <a:avLst/>
          </a:prstGeom>
          <a:gradFill rotWithShape="1">
            <a:gsLst>
              <a:gs pos="0">
                <a:srgbClr val="6600FF"/>
              </a:gs>
              <a:gs pos="50000">
                <a:srgbClr val="6600FF">
                  <a:gamma/>
                  <a:tint val="0"/>
                  <a:invGamma/>
                </a:srgbClr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2800" b="1">
              <a:solidFill>
                <a:srgbClr val="800000"/>
              </a:solidFill>
            </a:endParaRPr>
          </a:p>
          <a:p>
            <a:pPr algn="ctr"/>
            <a:r>
              <a:rPr lang="en-US" sz="2800" b="1">
                <a:solidFill>
                  <a:srgbClr val="800000"/>
                </a:solidFill>
              </a:rPr>
              <a:t>Từ 1 đến 9 gồm những số nào ?</a:t>
            </a:r>
          </a:p>
          <a:p>
            <a:pPr algn="ctr">
              <a:spcBef>
                <a:spcPct val="0"/>
              </a:spcBef>
            </a:pP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1066800" y="1277938"/>
            <a:ext cx="70104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Các số từ 1 đến 9 là : 1, 2, 3, 4, 5, 6, 7, 8, 9.</a:t>
            </a:r>
          </a:p>
          <a:p>
            <a:endParaRPr lang="en-US" sz="2800" u="sng"/>
          </a:p>
        </p:txBody>
      </p:sp>
      <p:sp>
        <p:nvSpPr>
          <p:cNvPr id="70666" name="Text Box 10"/>
          <p:cNvSpPr txBox="1">
            <a:spLocks noChangeArrowheads="1"/>
          </p:cNvSpPr>
          <p:nvPr/>
        </p:nvSpPr>
        <p:spPr bwMode="auto">
          <a:xfrm>
            <a:off x="533400" y="4023282"/>
            <a:ext cx="77724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268288">
              <a:spcBef>
                <a:spcPct val="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79475" indent="-342900">
              <a:spcBef>
                <a:spcPct val="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01763" indent="-342900">
              <a:spcBef>
                <a:spcPct val="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924050" indent="-342900">
              <a:spcBef>
                <a:spcPct val="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446338" indent="-342900">
              <a:spcBef>
                <a:spcPct val="0"/>
              </a:spcBef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9035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3607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8179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2751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A11FA1"/>
                </a:solidFill>
              </a:rPr>
              <a:t>Trung</a:t>
            </a:r>
            <a:r>
              <a:rPr lang="en-US" dirty="0">
                <a:solidFill>
                  <a:srgbClr val="A11FA1"/>
                </a:solidFill>
              </a:rPr>
              <a:t> </a:t>
            </a:r>
            <a:r>
              <a:rPr lang="en-US" dirty="0" err="1">
                <a:solidFill>
                  <a:srgbClr val="A11FA1"/>
                </a:solidFill>
              </a:rPr>
              <a:t>bình</a:t>
            </a:r>
            <a:r>
              <a:rPr lang="en-US" dirty="0">
                <a:solidFill>
                  <a:srgbClr val="A11FA1"/>
                </a:solidFill>
              </a:rPr>
              <a:t> </a:t>
            </a:r>
            <a:r>
              <a:rPr lang="en-US" dirty="0" err="1">
                <a:solidFill>
                  <a:srgbClr val="A11FA1"/>
                </a:solidFill>
              </a:rPr>
              <a:t>cộng</a:t>
            </a:r>
            <a:r>
              <a:rPr lang="en-US" dirty="0">
                <a:solidFill>
                  <a:srgbClr val="A11FA1"/>
                </a:solidFill>
              </a:rPr>
              <a:t> </a:t>
            </a:r>
            <a:r>
              <a:rPr lang="en-US" dirty="0" err="1">
                <a:solidFill>
                  <a:srgbClr val="A11FA1"/>
                </a:solidFill>
              </a:rPr>
              <a:t>của</a:t>
            </a:r>
            <a:r>
              <a:rPr lang="en-US" dirty="0">
                <a:solidFill>
                  <a:srgbClr val="A11FA1"/>
                </a:solidFill>
              </a:rPr>
              <a:t> </a:t>
            </a:r>
            <a:r>
              <a:rPr lang="en-US" dirty="0" err="1">
                <a:solidFill>
                  <a:srgbClr val="A11FA1"/>
                </a:solidFill>
              </a:rPr>
              <a:t>các</a:t>
            </a:r>
            <a:r>
              <a:rPr lang="en-US" dirty="0">
                <a:solidFill>
                  <a:srgbClr val="A11FA1"/>
                </a:solidFill>
              </a:rPr>
              <a:t> </a:t>
            </a:r>
            <a:r>
              <a:rPr lang="en-US" dirty="0" err="1">
                <a:solidFill>
                  <a:srgbClr val="A11FA1"/>
                </a:solidFill>
              </a:rPr>
              <a:t>số</a:t>
            </a:r>
            <a:r>
              <a:rPr lang="en-US" dirty="0">
                <a:solidFill>
                  <a:srgbClr val="A11FA1"/>
                </a:solidFill>
              </a:rPr>
              <a:t> </a:t>
            </a:r>
            <a:r>
              <a:rPr lang="en-US" dirty="0" err="1">
                <a:solidFill>
                  <a:srgbClr val="A11FA1"/>
                </a:solidFill>
              </a:rPr>
              <a:t>tự</a:t>
            </a:r>
            <a:r>
              <a:rPr lang="en-US" dirty="0">
                <a:solidFill>
                  <a:srgbClr val="A11FA1"/>
                </a:solidFill>
              </a:rPr>
              <a:t> </a:t>
            </a:r>
            <a:r>
              <a:rPr lang="en-US" dirty="0" err="1">
                <a:solidFill>
                  <a:srgbClr val="A11FA1"/>
                </a:solidFill>
              </a:rPr>
              <a:t>nhiên</a:t>
            </a:r>
            <a:r>
              <a:rPr lang="en-US" dirty="0">
                <a:solidFill>
                  <a:srgbClr val="A11FA1"/>
                </a:solidFill>
              </a:rPr>
              <a:t> </a:t>
            </a:r>
            <a:r>
              <a:rPr lang="en-US" dirty="0" err="1">
                <a:solidFill>
                  <a:srgbClr val="A11FA1"/>
                </a:solidFill>
              </a:rPr>
              <a:t>liên</a:t>
            </a:r>
            <a:r>
              <a:rPr lang="en-US" dirty="0">
                <a:solidFill>
                  <a:srgbClr val="A11FA1"/>
                </a:solidFill>
              </a:rPr>
              <a:t> </a:t>
            </a:r>
            <a:r>
              <a:rPr lang="en-US" dirty="0" err="1">
                <a:solidFill>
                  <a:srgbClr val="A11FA1"/>
                </a:solidFill>
              </a:rPr>
              <a:t>tiếp</a:t>
            </a:r>
            <a:r>
              <a:rPr lang="en-US" dirty="0">
                <a:solidFill>
                  <a:srgbClr val="A11FA1"/>
                </a:solidFill>
              </a:rPr>
              <a:t> </a:t>
            </a:r>
            <a:r>
              <a:rPr lang="en-US" dirty="0" err="1">
                <a:solidFill>
                  <a:srgbClr val="A11FA1"/>
                </a:solidFill>
              </a:rPr>
              <a:t>từ</a:t>
            </a:r>
            <a:r>
              <a:rPr lang="en-US" dirty="0">
                <a:solidFill>
                  <a:srgbClr val="A11FA1"/>
                </a:solidFill>
              </a:rPr>
              <a:t> 1 </a:t>
            </a:r>
            <a:r>
              <a:rPr lang="en-US" dirty="0" err="1">
                <a:solidFill>
                  <a:srgbClr val="A11FA1"/>
                </a:solidFill>
              </a:rPr>
              <a:t>đến</a:t>
            </a:r>
            <a:r>
              <a:rPr lang="en-US" dirty="0">
                <a:solidFill>
                  <a:srgbClr val="A11FA1"/>
                </a:solidFill>
              </a:rPr>
              <a:t> 9 </a:t>
            </a:r>
            <a:r>
              <a:rPr lang="en-US" dirty="0" err="1">
                <a:solidFill>
                  <a:srgbClr val="A11FA1"/>
                </a:solidFill>
              </a:rPr>
              <a:t>là</a:t>
            </a:r>
            <a:r>
              <a:rPr lang="en-US" dirty="0">
                <a:solidFill>
                  <a:srgbClr val="A11FA1"/>
                </a:solidFill>
              </a:rPr>
              <a:t> :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dirty="0">
                <a:solidFill>
                  <a:srgbClr val="A11FA1"/>
                </a:solidFill>
              </a:rPr>
              <a:t>    (1 + 2 +3 </a:t>
            </a:r>
            <a:r>
              <a:rPr lang="en-US" dirty="0" smtClean="0">
                <a:solidFill>
                  <a:srgbClr val="A11FA1"/>
                </a:solidFill>
              </a:rPr>
              <a:t>+ 4 </a:t>
            </a:r>
            <a:r>
              <a:rPr lang="en-US" dirty="0">
                <a:solidFill>
                  <a:srgbClr val="A11FA1"/>
                </a:solidFill>
              </a:rPr>
              <a:t>+ 5 + 6 + 7 + 8 + 9) : 9 = 5 </a:t>
            </a: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dirty="0">
                <a:solidFill>
                  <a:srgbClr val="A11FA1"/>
                </a:solidFill>
              </a:rPr>
              <a:t>                                                 </a:t>
            </a:r>
            <a:r>
              <a:rPr lang="en-US" sz="3600" u="sng" dirty="0" err="1">
                <a:solidFill>
                  <a:srgbClr val="A11FA1"/>
                </a:solidFill>
              </a:rPr>
              <a:t>Đáp</a:t>
            </a:r>
            <a:r>
              <a:rPr lang="en-US" sz="3600" u="sng" dirty="0">
                <a:solidFill>
                  <a:srgbClr val="A11FA1"/>
                </a:solidFill>
              </a:rPr>
              <a:t> </a:t>
            </a:r>
            <a:r>
              <a:rPr lang="en-US" sz="3600" u="sng" dirty="0" err="1">
                <a:solidFill>
                  <a:srgbClr val="A11FA1"/>
                </a:solidFill>
              </a:rPr>
              <a:t>số</a:t>
            </a:r>
            <a:r>
              <a:rPr lang="en-US" sz="3600" dirty="0">
                <a:solidFill>
                  <a:srgbClr val="A11FA1"/>
                </a:solidFill>
              </a:rPr>
              <a:t> : 5</a:t>
            </a:r>
            <a:r>
              <a:rPr lang="en-US" dirty="0">
                <a:solidFill>
                  <a:srgbClr val="A11FA1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en-US" sz="2800" u="sng" dirty="0">
              <a:solidFill>
                <a:srgbClr val="A11FA1"/>
              </a:solidFill>
            </a:endParaRPr>
          </a:p>
        </p:txBody>
      </p:sp>
      <p:sp>
        <p:nvSpPr>
          <p:cNvPr id="70675" name="Rectangle 19"/>
          <p:cNvSpPr>
            <a:spLocks noChangeArrowheads="1"/>
          </p:cNvSpPr>
          <p:nvPr/>
        </p:nvSpPr>
        <p:spPr bwMode="auto">
          <a:xfrm>
            <a:off x="1663700" y="2927351"/>
            <a:ext cx="391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Từ</a:t>
            </a:r>
            <a:r>
              <a:rPr lang="en-US" dirty="0">
                <a:solidFill>
                  <a:srgbClr val="000000"/>
                </a:solidFill>
              </a:rPr>
              <a:t> 1 </a:t>
            </a:r>
            <a:r>
              <a:rPr lang="en-US" dirty="0" err="1">
                <a:solidFill>
                  <a:srgbClr val="000000"/>
                </a:solidFill>
              </a:rPr>
              <a:t>đến</a:t>
            </a:r>
            <a:r>
              <a:rPr lang="en-US" dirty="0">
                <a:solidFill>
                  <a:srgbClr val="000000"/>
                </a:solidFill>
              </a:rPr>
              <a:t> 9 </a:t>
            </a:r>
            <a:r>
              <a:rPr lang="en-US" dirty="0" err="1">
                <a:solidFill>
                  <a:srgbClr val="000000"/>
                </a:solidFill>
              </a:rPr>
              <a:t>có</a:t>
            </a:r>
            <a:r>
              <a:rPr lang="en-US" dirty="0">
                <a:solidFill>
                  <a:srgbClr val="000000"/>
                </a:solidFill>
              </a:rPr>
              <a:t> 9 </a:t>
            </a:r>
            <a:r>
              <a:rPr lang="en-US" dirty="0" err="1">
                <a:solidFill>
                  <a:srgbClr val="000000"/>
                </a:solidFill>
              </a:rPr>
              <a:t>chữ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số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0676" name="AutoShape 20"/>
          <p:cNvSpPr>
            <a:spLocks noChangeArrowheads="1"/>
          </p:cNvSpPr>
          <p:nvPr/>
        </p:nvSpPr>
        <p:spPr bwMode="auto">
          <a:xfrm>
            <a:off x="217488" y="2057400"/>
            <a:ext cx="8621712" cy="1538288"/>
          </a:xfrm>
          <a:prstGeom prst="flowChartConnector">
            <a:avLst/>
          </a:prstGeom>
          <a:gradFill rotWithShape="1">
            <a:gsLst>
              <a:gs pos="0">
                <a:srgbClr val="6600FF"/>
              </a:gs>
              <a:gs pos="50000">
                <a:srgbClr val="6600FF">
                  <a:gamma/>
                  <a:tint val="0"/>
                  <a:invGamma/>
                </a:srgbClr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50000"/>
              </a:lnSpc>
            </a:pPr>
            <a:r>
              <a:rPr lang="en-US">
                <a:solidFill>
                  <a:srgbClr val="FF0066"/>
                </a:solidFill>
              </a:rPr>
              <a:t>Muốn tìm trung bình cộng của các số đó, </a:t>
            </a:r>
          </a:p>
          <a:p>
            <a:pPr algn="ctr">
              <a:lnSpc>
                <a:spcPct val="50000"/>
              </a:lnSpc>
            </a:pPr>
            <a:r>
              <a:rPr lang="en-US">
                <a:solidFill>
                  <a:srgbClr val="FF0066"/>
                </a:solidFill>
              </a:rPr>
              <a:t>trước tiên ta phải làm gì ?</a:t>
            </a:r>
          </a:p>
        </p:txBody>
      </p:sp>
      <p:sp>
        <p:nvSpPr>
          <p:cNvPr id="70677" name="AutoShape 21"/>
          <p:cNvSpPr>
            <a:spLocks noChangeArrowheads="1"/>
          </p:cNvSpPr>
          <p:nvPr/>
        </p:nvSpPr>
        <p:spPr bwMode="auto">
          <a:xfrm>
            <a:off x="838200" y="3153967"/>
            <a:ext cx="6248400" cy="1219200"/>
          </a:xfrm>
          <a:prstGeom prst="flowChartConnector">
            <a:avLst/>
          </a:prstGeom>
          <a:gradFill rotWithShape="1">
            <a:gsLst>
              <a:gs pos="0">
                <a:srgbClr val="6600FF"/>
              </a:gs>
              <a:gs pos="50000">
                <a:srgbClr val="6600FF">
                  <a:gamma/>
                  <a:tint val="0"/>
                  <a:invGamma/>
                </a:srgbClr>
              </a:gs>
              <a:gs pos="100000">
                <a:srgbClr val="6600FF"/>
              </a:gs>
            </a:gsLst>
            <a:lin ang="5400000" scaled="1"/>
          </a:gra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err="1"/>
              <a:t>Từ</a:t>
            </a:r>
            <a:r>
              <a:rPr lang="en-US" dirty="0"/>
              <a:t> 1 </a:t>
            </a:r>
            <a:r>
              <a:rPr lang="en-US" dirty="0" err="1"/>
              <a:t>đến</a:t>
            </a:r>
            <a:r>
              <a:rPr lang="en-US" dirty="0"/>
              <a:t> 9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?</a:t>
            </a:r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auto">
          <a:xfrm>
            <a:off x="492617" y="1858169"/>
            <a:ext cx="8382000" cy="184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 err="1">
                <a:solidFill>
                  <a:srgbClr val="000000"/>
                </a:solidFill>
              </a:rPr>
              <a:t>Tính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tổng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của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các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số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tự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nhiên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liên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tiếp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từ</a:t>
            </a:r>
            <a:r>
              <a:rPr lang="en-US" dirty="0">
                <a:solidFill>
                  <a:srgbClr val="000000"/>
                </a:solidFill>
              </a:rPr>
              <a:t> 1 </a:t>
            </a:r>
            <a:r>
              <a:rPr lang="en-US" dirty="0" err="1">
                <a:solidFill>
                  <a:srgbClr val="000000"/>
                </a:solidFill>
              </a:rPr>
              <a:t>đến</a:t>
            </a:r>
            <a:r>
              <a:rPr lang="en-US" dirty="0">
                <a:solidFill>
                  <a:srgbClr val="000000"/>
                </a:solidFill>
              </a:rPr>
              <a:t> 9.</a:t>
            </a: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000000"/>
                </a:solidFill>
              </a:rPr>
              <a:t>(1 + 2 + 3 + 4 + 5 + 6 + 7 + 8 + 9) 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0680" name="Text Box 24"/>
          <p:cNvSpPr txBox="1">
            <a:spLocks noChangeArrowheads="1"/>
          </p:cNvSpPr>
          <p:nvPr/>
        </p:nvSpPr>
        <p:spPr bwMode="auto">
          <a:xfrm>
            <a:off x="3307009" y="3492102"/>
            <a:ext cx="2006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u="sng" dirty="0" err="1"/>
              <a:t>Giải</a:t>
            </a:r>
            <a:endParaRPr lang="en-US" u="sng" dirty="0"/>
          </a:p>
        </p:txBody>
      </p:sp>
    </p:spTree>
  </p:cSld>
  <p:clrMapOvr>
    <a:masterClrMapping/>
  </p:clrMapOvr>
  <p:transition spd="slow" advTm="0">
    <p:wipe dir="u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9" dur="2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7" dur="2000"/>
                                        <p:tgtEl>
                                          <p:spTgt spid="70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0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0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0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0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0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70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0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0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0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0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 tmFilter="0,0; .5, 1; 1, 1"/>
                                        <p:tgtEl>
                                          <p:spTgt spid="70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3" grpId="0" animBg="1"/>
      <p:bldP spid="70663" grpId="1" animBg="1"/>
      <p:bldP spid="70664" grpId="0"/>
      <p:bldP spid="70675" grpId="0"/>
      <p:bldP spid="70676" grpId="0" animBg="1"/>
      <p:bldP spid="70676" grpId="1" animBg="1"/>
      <p:bldP spid="70677" grpId="0" animBg="1"/>
      <p:bldP spid="70677" grpId="1" animBg="1"/>
      <p:bldP spid="70678" grpId="0"/>
      <p:bldP spid="706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06" y="228600"/>
            <a:ext cx="92202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rộng</a:t>
            </a:r>
            <a:r>
              <a:rPr lang="en-US" dirty="0" smtClean="0"/>
              <a:t>: Ai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172" y="868680"/>
            <a:ext cx="9220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Gợi</a:t>
            </a:r>
            <a:r>
              <a:rPr lang="en-US" dirty="0" smtClean="0"/>
              <a:t> ý:</a:t>
            </a:r>
          </a:p>
          <a:p>
            <a:pPr marL="571500" indent="-571500">
              <a:buFontTx/>
              <a:buChar char="-"/>
            </a:pP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dãy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: 1,2,3....,9.</a:t>
            </a:r>
          </a:p>
          <a:p>
            <a:pPr marL="571500" indent="-571500">
              <a:buFontTx/>
              <a:buChar char="-"/>
            </a:pPr>
            <a:r>
              <a:rPr lang="en-US" dirty="0" err="1" smtClean="0"/>
              <a:t>Bước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?</a:t>
            </a:r>
          </a:p>
          <a:p>
            <a:pPr marL="571500" indent="-571500">
              <a:buFontTx/>
              <a:buChar char="-"/>
            </a:pPr>
            <a:r>
              <a:rPr lang="en-US" dirty="0" err="1"/>
              <a:t>N</a:t>
            </a:r>
            <a:r>
              <a:rPr lang="en-US" dirty="0" err="1" smtClean="0"/>
              <a:t>êu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nhanh</a:t>
            </a:r>
            <a:r>
              <a:rPr lang="en-US" dirty="0" smtClean="0"/>
              <a:t> TBC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dãy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đều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7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06" y="228600"/>
            <a:ext cx="922020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rộng</a:t>
            </a:r>
            <a:r>
              <a:rPr lang="en-US" dirty="0" smtClean="0"/>
              <a:t>: Ai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nhanh</a:t>
            </a:r>
            <a:r>
              <a:rPr lang="en-US" dirty="0" smtClean="0"/>
              <a:t> </a:t>
            </a:r>
            <a:r>
              <a:rPr lang="en-US" dirty="0" err="1" smtClean="0"/>
              <a:t>đáp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.</a:t>
            </a:r>
          </a:p>
          <a:p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7172" y="868680"/>
            <a:ext cx="92202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Gợi</a:t>
            </a:r>
            <a:r>
              <a:rPr lang="en-US" dirty="0" smtClean="0"/>
              <a:t> ý:</a:t>
            </a:r>
          </a:p>
          <a:p>
            <a:pPr marL="571500" indent="-571500">
              <a:buFontTx/>
              <a:buChar char="-"/>
            </a:pP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gì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dãy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: 1,2,3....,9.</a:t>
            </a:r>
          </a:p>
          <a:p>
            <a:pPr marL="571500" indent="-571500">
              <a:buFontTx/>
              <a:buChar char="-"/>
            </a:pP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hạng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dãy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chẵn</a:t>
            </a:r>
            <a:r>
              <a:rPr lang="en-US" dirty="0" smtClean="0"/>
              <a:t> hay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lẻ</a:t>
            </a:r>
            <a:r>
              <a:rPr lang="en-US" dirty="0" smtClean="0"/>
              <a:t>.</a:t>
            </a:r>
          </a:p>
          <a:p>
            <a:pPr marL="571500" indent="-571500">
              <a:buFontTx/>
              <a:buChar char="-"/>
            </a:pP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hạng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mấy</a:t>
            </a:r>
            <a:r>
              <a:rPr lang="en-US" dirty="0" smtClean="0"/>
              <a:t>, </a:t>
            </a:r>
            <a:r>
              <a:rPr lang="en-US" dirty="0" err="1" smtClean="0"/>
              <a:t>đứng</a:t>
            </a:r>
            <a:r>
              <a:rPr lang="en-US" dirty="0" smtClean="0"/>
              <a:t> ở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nào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dãy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.</a:t>
            </a:r>
          </a:p>
          <a:p>
            <a:pPr marL="571500" indent="-571500">
              <a:buFontTx/>
              <a:buChar char="-"/>
            </a:pPr>
            <a:r>
              <a:rPr lang="en-US" dirty="0" err="1" smtClean="0"/>
              <a:t>Tìm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quả</a:t>
            </a:r>
            <a:r>
              <a:rPr lang="en-US" dirty="0" smtClean="0"/>
              <a:t> </a:t>
            </a:r>
            <a:r>
              <a:rPr lang="en-US" dirty="0" err="1" smtClean="0"/>
              <a:t>nhanh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dãy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đều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hạng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lẻ</a:t>
            </a:r>
            <a:r>
              <a:rPr lang="en-US" dirty="0"/>
              <a:t>.</a:t>
            </a:r>
            <a:endParaRPr lang="en-US" dirty="0" smtClean="0"/>
          </a:p>
          <a:p>
            <a:pPr marL="571500" indent="-571500">
              <a:buFontTx/>
              <a:buChar char="-"/>
            </a:pPr>
            <a:endParaRPr lang="en-US" dirty="0"/>
          </a:p>
          <a:p>
            <a:pPr marL="571500" indent="-571500">
              <a:buFontTx/>
              <a:buChar char="-"/>
            </a:pPr>
            <a:endParaRPr lang="en-US" dirty="0" smtClean="0"/>
          </a:p>
          <a:p>
            <a:pPr marL="571500" indent="-571500"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2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895850" y="2291060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KẾT NỐI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24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AutoShape 3">
            <a:hlinkClick r:id="rId3" action="ppaction://hlinksldjump"/>
          </p:cNvPr>
          <p:cNvSpPr>
            <a:spLocks noChangeArrowheads="1"/>
          </p:cNvSpPr>
          <p:nvPr/>
        </p:nvSpPr>
        <p:spPr bwMode="auto">
          <a:xfrm rot="13500000">
            <a:off x="1875632" y="3001168"/>
            <a:ext cx="3155950" cy="3554413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/>
          <a:lstStyle/>
          <a:p>
            <a:pPr algn="ctr">
              <a:spcBef>
                <a:spcPct val="0"/>
              </a:spcBef>
            </a:pPr>
            <a:r>
              <a:rPr lang="en-US" sz="8000" b="1" dirty="0" smtClean="0">
                <a:solidFill>
                  <a:srgbClr val="FFFF66"/>
                </a:solidFill>
              </a:rPr>
              <a:t>3</a:t>
            </a:r>
            <a:endParaRPr lang="en-US" sz="2400" b="1" dirty="0">
              <a:solidFill>
                <a:srgbClr val="FFFF66"/>
              </a:solidFill>
            </a:endParaRPr>
          </a:p>
        </p:txBody>
      </p:sp>
      <p:sp>
        <p:nvSpPr>
          <p:cNvPr id="54276" name="AutoShap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18900000">
            <a:off x="1709738" y="588963"/>
            <a:ext cx="2938462" cy="3525837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>
              <a:spcBef>
                <a:spcPct val="0"/>
              </a:spcBef>
            </a:pPr>
            <a:endParaRPr lang="en-US" sz="2400" b="1" dirty="0">
              <a:solidFill>
                <a:schemeClr val="tx1"/>
              </a:solidFill>
            </a:endParaRPr>
          </a:p>
          <a:p>
            <a:pPr algn="ctr">
              <a:spcBef>
                <a:spcPct val="0"/>
              </a:spcBef>
            </a:pPr>
            <a:r>
              <a:rPr lang="en-US" sz="8000" b="1" dirty="0" smtClean="0">
                <a:solidFill>
                  <a:srgbClr val="0000CC"/>
                </a:solidFill>
              </a:rPr>
              <a:t>4</a:t>
            </a:r>
            <a:endParaRPr lang="en-US" sz="8000" b="1" dirty="0">
              <a:solidFill>
                <a:srgbClr val="0000CC"/>
              </a:solidFill>
            </a:endParaRPr>
          </a:p>
        </p:txBody>
      </p:sp>
      <p:sp>
        <p:nvSpPr>
          <p:cNvPr id="54277" name="AutoShape 5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2700000">
            <a:off x="4417548" y="462627"/>
            <a:ext cx="3038475" cy="3521075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99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/>
          <a:lstStyle/>
          <a:p>
            <a:pPr algn="ctr">
              <a:spcBef>
                <a:spcPct val="0"/>
              </a:spcBef>
            </a:pPr>
            <a:r>
              <a:rPr lang="en-US" sz="8000" b="1" dirty="0">
                <a:solidFill>
                  <a:srgbClr val="FF7C80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54278" name="AutoShape 6">
            <a:hlinkClick r:id="rId6" action="ppaction://hlinksldjump"/>
          </p:cNvPr>
          <p:cNvSpPr>
            <a:spLocks noChangeArrowheads="1"/>
          </p:cNvSpPr>
          <p:nvPr/>
        </p:nvSpPr>
        <p:spPr bwMode="auto">
          <a:xfrm rot="8100000">
            <a:off x="4419600" y="2971800"/>
            <a:ext cx="3060700" cy="35052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/>
          <a:lstStyle/>
          <a:p>
            <a:pPr algn="ctr">
              <a:spcBef>
                <a:spcPct val="0"/>
              </a:spcBef>
            </a:pPr>
            <a:r>
              <a:rPr lang="en-US" sz="8000" b="1" dirty="0" smtClean="0">
                <a:solidFill>
                  <a:srgbClr val="FF7C80"/>
                </a:solidFill>
              </a:rPr>
              <a:t>2</a:t>
            </a:r>
            <a:endParaRPr lang="en-US" sz="8000" b="1" dirty="0">
              <a:solidFill>
                <a:srgbClr val="FF7C80"/>
              </a:solidFill>
            </a:endParaRPr>
          </a:p>
          <a:p>
            <a:pPr algn="ctr">
              <a:spcBef>
                <a:spcPct val="0"/>
              </a:spcBef>
            </a:pPr>
            <a:endParaRPr lang="en-US" sz="8000" b="1" dirty="0">
              <a:solidFill>
                <a:srgbClr val="FF7C80"/>
              </a:solidFill>
            </a:endParaRPr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3429000" y="2133600"/>
            <a:ext cx="2438400" cy="26066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pPr algn="ctr">
              <a:spcBef>
                <a:spcPct val="0"/>
              </a:spcBef>
            </a:pPr>
            <a:r>
              <a:rPr lang="en-US" dirty="0" err="1" smtClean="0">
                <a:solidFill>
                  <a:srgbClr val="0000CC"/>
                </a:solidFill>
              </a:rPr>
              <a:t>Em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chọn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cánh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hoa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nào</a:t>
            </a:r>
            <a:r>
              <a:rPr lang="en-US" dirty="0" smtClean="0">
                <a:solidFill>
                  <a:srgbClr val="0000CC"/>
                </a:solidFill>
              </a:rPr>
              <a:t> ?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5" name="Oval 7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29000" y="2133600"/>
            <a:ext cx="2438400" cy="2606675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/>
          <a:p>
            <a:pPr algn="ctr">
              <a:spcBef>
                <a:spcPct val="0"/>
              </a:spcBef>
            </a:pPr>
            <a:r>
              <a:rPr lang="en-US" dirty="0" err="1" smtClean="0">
                <a:solidFill>
                  <a:srgbClr val="0000CC"/>
                </a:solidFill>
              </a:rPr>
              <a:t>Chúc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mừng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các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bạn</a:t>
            </a:r>
            <a:r>
              <a:rPr lang="en-US" dirty="0" smtClean="0">
                <a:solidFill>
                  <a:srgbClr val="0000CC"/>
                </a:solidFill>
              </a:rPr>
              <a:t>!</a:t>
            </a:r>
            <a:endParaRPr lang="en-US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4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4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4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9"/>
                  </p:tgtEl>
                </p:cond>
              </p:nextCondLst>
            </p:seq>
          </p:childTnLst>
        </p:cTn>
      </p:par>
    </p:tnLst>
    <p:bldLst>
      <p:bldP spid="54275" grpId="0" animBg="1"/>
      <p:bldP spid="54276" grpId="0" animBg="1"/>
      <p:bldP spid="54277" grpId="0" animBg="1"/>
      <p:bldP spid="54278" grpId="0" animBg="1"/>
      <p:bldP spid="54279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0"/>
            <a:ext cx="9217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 txBox="1">
            <a:spLocks noChangeArrowheads="1"/>
          </p:cNvSpPr>
          <p:nvPr/>
        </p:nvSpPr>
        <p:spPr bwMode="auto">
          <a:xfrm>
            <a:off x="-518020" y="30040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alt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2" descr="Káº¿t quáº£ hÃ¬nh áº£nh cho clipart GOAL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82550"/>
            <a:ext cx="209867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2947189024"/>
              </p:ext>
            </p:extLst>
          </p:nvPr>
        </p:nvGraphicFramePr>
        <p:xfrm>
          <a:off x="76200" y="949570"/>
          <a:ext cx="8915400" cy="5451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" name="Oval 6"/>
          <p:cNvSpPr/>
          <p:nvPr/>
        </p:nvSpPr>
        <p:spPr>
          <a:xfrm>
            <a:off x="-25400" y="1238250"/>
            <a:ext cx="1447800" cy="1409700"/>
          </a:xfrm>
          <a:prstGeom prst="ellipse">
            <a:avLst/>
          </a:prstGeom>
          <a:blipFill rotWithShape="0">
            <a:blip r:embed="rId10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Oval 7"/>
          <p:cNvSpPr/>
          <p:nvPr/>
        </p:nvSpPr>
        <p:spPr>
          <a:xfrm>
            <a:off x="76200" y="2876550"/>
            <a:ext cx="1447800" cy="1524000"/>
          </a:xfrm>
          <a:prstGeom prst="ellipse">
            <a:avLst/>
          </a:prstGeom>
          <a:blipFill rotWithShape="0">
            <a:blip r:embed="rId11"/>
            <a:stretch>
              <a:fillRect/>
            </a:stretch>
          </a:blipFill>
          <a:ln>
            <a:solidFill>
              <a:srgbClr val="92D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1878481" y="3023617"/>
            <a:ext cx="7710514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/>
              <a:t>Thực</a:t>
            </a:r>
            <a:r>
              <a:rPr lang="en-US" sz="3600" b="1" dirty="0"/>
              <a:t> </a:t>
            </a:r>
            <a:r>
              <a:rPr lang="en-US" sz="3600" b="1" dirty="0" err="1"/>
              <a:t>hành</a:t>
            </a:r>
            <a:r>
              <a:rPr lang="en-US" sz="3600" b="1" dirty="0"/>
              <a:t> </a:t>
            </a:r>
            <a:r>
              <a:rPr lang="en-US" sz="3600" b="1" dirty="0" err="1"/>
              <a:t>tìm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</a:t>
            </a:r>
            <a:r>
              <a:rPr lang="en-US" sz="3600" b="1" dirty="0" err="1"/>
              <a:t>trung</a:t>
            </a:r>
            <a:r>
              <a:rPr lang="en-US" sz="3600" b="1" dirty="0"/>
              <a:t> </a:t>
            </a:r>
            <a:r>
              <a:rPr lang="en-US" sz="3600" b="1" dirty="0" err="1"/>
              <a:t>bình</a:t>
            </a:r>
            <a:r>
              <a:rPr lang="en-US" sz="3600" b="1" dirty="0"/>
              <a:t> </a:t>
            </a:r>
            <a:r>
              <a:rPr lang="en-US" sz="3600" b="1" dirty="0" err="1"/>
              <a:t>cộng</a:t>
            </a:r>
            <a:r>
              <a:rPr lang="en-US" sz="3600" b="1" dirty="0"/>
              <a:t>  </a:t>
            </a:r>
            <a:r>
              <a:rPr lang="en-US" sz="3600" b="1" dirty="0" err="1" smtClean="0"/>
              <a:t>của</a:t>
            </a:r>
            <a:r>
              <a:rPr lang="en-US" sz="3600" b="1" dirty="0" smtClean="0"/>
              <a:t> </a:t>
            </a:r>
            <a:r>
              <a:rPr lang="en-US" sz="3600" b="1" dirty="0" err="1"/>
              <a:t>nhiều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 qua </a:t>
            </a:r>
            <a:r>
              <a:rPr lang="en-US" sz="3600" b="1" dirty="0" err="1"/>
              <a:t>các</a:t>
            </a:r>
            <a:r>
              <a:rPr lang="en-US" sz="3600" b="1" dirty="0"/>
              <a:t> </a:t>
            </a:r>
            <a:r>
              <a:rPr lang="en-US" sz="3600" b="1" dirty="0" err="1"/>
              <a:t>bài</a:t>
            </a:r>
            <a:r>
              <a:rPr lang="en-US" sz="3600" b="1" dirty="0"/>
              <a:t> </a:t>
            </a:r>
            <a:r>
              <a:rPr lang="en-US" sz="3600" b="1" dirty="0" err="1"/>
              <a:t>tập</a:t>
            </a:r>
            <a:r>
              <a:rPr lang="en-US" sz="3600" b="1" dirty="0"/>
              <a:t> </a:t>
            </a:r>
            <a:r>
              <a:rPr lang="en-US" sz="3600" b="1" dirty="0" err="1"/>
              <a:t>cụ</a:t>
            </a:r>
            <a:r>
              <a:rPr lang="en-US" sz="3600" b="1" dirty="0"/>
              <a:t> </a:t>
            </a:r>
            <a:r>
              <a:rPr lang="en-US" sz="3600" b="1" dirty="0" err="1"/>
              <a:t>thể</a:t>
            </a:r>
            <a:r>
              <a:rPr lang="en-US" sz="3600" b="1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70695" y="1518433"/>
            <a:ext cx="801830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 err="1" smtClean="0"/>
              <a:t>Biết</a:t>
            </a:r>
            <a:r>
              <a:rPr lang="en-US" sz="3600" b="1" dirty="0" smtClean="0"/>
              <a:t> </a:t>
            </a:r>
            <a:r>
              <a:rPr lang="en-US" sz="3600" b="1" dirty="0" err="1"/>
              <a:t>cách</a:t>
            </a:r>
            <a:r>
              <a:rPr lang="en-US" sz="3600" b="1" dirty="0"/>
              <a:t> </a:t>
            </a:r>
            <a:r>
              <a:rPr lang="en-US" sz="3600" b="1" dirty="0" err="1"/>
              <a:t>tính</a:t>
            </a:r>
            <a:r>
              <a:rPr lang="en-US" sz="3600" b="1" dirty="0"/>
              <a:t> </a:t>
            </a:r>
            <a:r>
              <a:rPr lang="en-US" sz="3600" b="1" dirty="0" err="1"/>
              <a:t>trung</a:t>
            </a:r>
            <a:r>
              <a:rPr lang="en-US" sz="3600" b="1" dirty="0"/>
              <a:t> </a:t>
            </a:r>
            <a:r>
              <a:rPr lang="en-US" sz="3600" b="1" dirty="0" err="1"/>
              <a:t>bình</a:t>
            </a:r>
            <a:r>
              <a:rPr lang="en-US" sz="3600" b="1" dirty="0"/>
              <a:t> </a:t>
            </a:r>
            <a:r>
              <a:rPr lang="en-US" sz="3600" b="1" dirty="0" err="1"/>
              <a:t>cộng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</a:t>
            </a:r>
            <a:r>
              <a:rPr lang="en-US" sz="3600" b="1" dirty="0" err="1"/>
              <a:t>nhiều</a:t>
            </a:r>
            <a:r>
              <a:rPr lang="en-US" sz="3600" b="1" dirty="0"/>
              <a:t> </a:t>
            </a:r>
            <a:r>
              <a:rPr lang="en-US" sz="3600" b="1" dirty="0" err="1"/>
              <a:t>số</a:t>
            </a:r>
            <a:r>
              <a:rPr lang="en-US" sz="3600" b="1" dirty="0"/>
              <a:t>.</a:t>
            </a:r>
          </a:p>
        </p:txBody>
      </p:sp>
      <p:sp>
        <p:nvSpPr>
          <p:cNvPr id="11" name="Oval 10"/>
          <p:cNvSpPr/>
          <p:nvPr/>
        </p:nvSpPr>
        <p:spPr>
          <a:xfrm>
            <a:off x="76200" y="4629150"/>
            <a:ext cx="1371600" cy="1366838"/>
          </a:xfrm>
          <a:prstGeom prst="ellipse">
            <a:avLst/>
          </a:prstGeom>
          <a:blipFill rotWithShape="0">
            <a:blip r:embed="rId12" cstate="print"/>
            <a:stretch>
              <a:fillRect/>
            </a:stretch>
          </a:blip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Rectangle 11"/>
          <p:cNvSpPr/>
          <p:nvPr/>
        </p:nvSpPr>
        <p:spPr>
          <a:xfrm>
            <a:off x="1719234" y="4610270"/>
            <a:ext cx="7088373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 err="1"/>
              <a:t>Rèn</a:t>
            </a:r>
            <a:r>
              <a:rPr lang="en-US" sz="3600" b="1" dirty="0"/>
              <a:t> </a:t>
            </a:r>
            <a:r>
              <a:rPr lang="en-US" sz="3600" b="1" dirty="0" err="1"/>
              <a:t>tính</a:t>
            </a:r>
            <a:r>
              <a:rPr lang="en-US" sz="3600" b="1" dirty="0"/>
              <a:t> </a:t>
            </a:r>
            <a:r>
              <a:rPr lang="en-US" sz="3600" b="1" dirty="0" err="1"/>
              <a:t>cẩn</a:t>
            </a:r>
            <a:r>
              <a:rPr lang="en-US" sz="3600" b="1" dirty="0"/>
              <a:t> </a:t>
            </a:r>
            <a:r>
              <a:rPr lang="en-US" sz="3600" b="1" dirty="0" err="1"/>
              <a:t>thận</a:t>
            </a:r>
            <a:r>
              <a:rPr lang="en-US" sz="3600" b="1" dirty="0"/>
              <a:t>, </a:t>
            </a:r>
            <a:r>
              <a:rPr lang="en-US" sz="3600" b="1" dirty="0" err="1"/>
              <a:t>nghiêm</a:t>
            </a:r>
            <a:r>
              <a:rPr lang="en-US" sz="3600" b="1" dirty="0"/>
              <a:t> </a:t>
            </a:r>
            <a:r>
              <a:rPr lang="en-US" sz="3600" b="1" dirty="0" err="1"/>
              <a:t>túc</a:t>
            </a:r>
            <a:r>
              <a:rPr lang="en-US" sz="3600" b="1" dirty="0"/>
              <a:t>, </a:t>
            </a:r>
            <a:r>
              <a:rPr lang="en-US" sz="3600" b="1" dirty="0" err="1"/>
              <a:t>tích</a:t>
            </a:r>
            <a:r>
              <a:rPr lang="en-US" sz="3600" b="1" dirty="0"/>
              <a:t> </a:t>
            </a:r>
            <a:r>
              <a:rPr lang="en-US" sz="3600" b="1" dirty="0" err="1"/>
              <a:t>cực</a:t>
            </a:r>
            <a:r>
              <a:rPr lang="en-US" sz="3600" b="1" dirty="0"/>
              <a:t> </a:t>
            </a:r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học</a:t>
            </a:r>
            <a:r>
              <a:rPr lang="en-US" sz="3600" b="1" dirty="0"/>
              <a:t> </a:t>
            </a:r>
            <a:r>
              <a:rPr lang="en-US" sz="3600" b="1" dirty="0" err="1"/>
              <a:t>tập</a:t>
            </a:r>
            <a:r>
              <a:rPr lang="en-US" sz="3600" b="1" dirty="0"/>
              <a:t>.</a:t>
            </a:r>
            <a:endParaRPr lang="en-US" sz="36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569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6263" y="1304925"/>
            <a:ext cx="7772400" cy="172878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800" b="1" dirty="0" err="1">
                <a:solidFill>
                  <a:srgbClr val="00CCFF"/>
                </a:solidFill>
              </a:rPr>
              <a:t>Tìm</a:t>
            </a:r>
            <a:r>
              <a:rPr lang="en-US" sz="4800" b="1" dirty="0">
                <a:solidFill>
                  <a:srgbClr val="00CCFF"/>
                </a:solidFill>
              </a:rPr>
              <a:t> </a:t>
            </a:r>
            <a:r>
              <a:rPr lang="en-US" sz="4800" b="1" dirty="0" err="1">
                <a:solidFill>
                  <a:srgbClr val="00CCFF"/>
                </a:solidFill>
              </a:rPr>
              <a:t>số</a:t>
            </a:r>
            <a:r>
              <a:rPr lang="en-US" sz="4800" b="1" dirty="0">
                <a:solidFill>
                  <a:srgbClr val="00CCFF"/>
                </a:solidFill>
              </a:rPr>
              <a:t> </a:t>
            </a:r>
            <a:r>
              <a:rPr lang="en-US" sz="4800" b="1" dirty="0" err="1">
                <a:solidFill>
                  <a:srgbClr val="00CCFF"/>
                </a:solidFill>
              </a:rPr>
              <a:t>trung</a:t>
            </a:r>
            <a:r>
              <a:rPr lang="en-US" sz="4800" b="1" dirty="0">
                <a:solidFill>
                  <a:srgbClr val="00CCFF"/>
                </a:solidFill>
              </a:rPr>
              <a:t> </a:t>
            </a:r>
            <a:r>
              <a:rPr lang="en-US" sz="4800" b="1" dirty="0" err="1">
                <a:solidFill>
                  <a:srgbClr val="00CCFF"/>
                </a:solidFill>
              </a:rPr>
              <a:t>bình</a:t>
            </a:r>
            <a:r>
              <a:rPr lang="en-US" sz="4800" b="1" dirty="0">
                <a:solidFill>
                  <a:srgbClr val="00CCFF"/>
                </a:solidFill>
              </a:rPr>
              <a:t> </a:t>
            </a:r>
            <a:r>
              <a:rPr lang="en-US" sz="4800" b="1" dirty="0" err="1">
                <a:solidFill>
                  <a:srgbClr val="00CCFF"/>
                </a:solidFill>
              </a:rPr>
              <a:t>cộng</a:t>
            </a:r>
            <a:r>
              <a:rPr lang="en-US" sz="4800" b="1" dirty="0">
                <a:solidFill>
                  <a:srgbClr val="00CCFF"/>
                </a:solidFill>
              </a:rPr>
              <a:t> </a:t>
            </a:r>
            <a:r>
              <a:rPr lang="en-US" sz="4800" b="1" dirty="0" err="1">
                <a:solidFill>
                  <a:srgbClr val="00CCFF"/>
                </a:solidFill>
              </a:rPr>
              <a:t>của</a:t>
            </a:r>
            <a:r>
              <a:rPr lang="en-US" sz="4800" b="1" dirty="0">
                <a:solidFill>
                  <a:srgbClr val="00CCFF"/>
                </a:solidFill>
              </a:rPr>
              <a:t> 1 ; 3 </a:t>
            </a:r>
            <a:r>
              <a:rPr lang="en-US" sz="4800" b="1" dirty="0" err="1">
                <a:solidFill>
                  <a:srgbClr val="00CCFF"/>
                </a:solidFill>
              </a:rPr>
              <a:t>và</a:t>
            </a:r>
            <a:r>
              <a:rPr lang="en-US" sz="4800" b="1" dirty="0">
                <a:solidFill>
                  <a:srgbClr val="00CCFF"/>
                </a:solidFill>
              </a:rPr>
              <a:t> 5</a:t>
            </a:r>
          </a:p>
        </p:txBody>
      </p:sp>
      <p:sp>
        <p:nvSpPr>
          <p:cNvPr id="57347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627313" y="1628775"/>
            <a:ext cx="3600450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5200" b="1"/>
              <a:t>3</a:t>
            </a:r>
          </a:p>
        </p:txBody>
      </p:sp>
      <p:sp>
        <p:nvSpPr>
          <p:cNvPr id="57348" name="AutoShape 4">
            <a:hlinkClick r:id="rId3" action="ppaction://hlinksldjump" highlightClick="1">
              <a:snd r:embed="rId4" name="camera.wav"/>
            </a:hlinkClick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build="p"/>
      <p:bldP spid="573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6263" y="1304925"/>
            <a:ext cx="7772400" cy="172878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800" b="1" dirty="0" err="1">
                <a:solidFill>
                  <a:srgbClr val="00CCFF"/>
                </a:solidFill>
              </a:rPr>
              <a:t>Tìm</a:t>
            </a:r>
            <a:r>
              <a:rPr lang="en-US" sz="4800" b="1" dirty="0">
                <a:solidFill>
                  <a:srgbClr val="00CCFF"/>
                </a:solidFill>
              </a:rPr>
              <a:t> </a:t>
            </a:r>
            <a:r>
              <a:rPr lang="en-US" sz="4800" b="1" dirty="0" err="1">
                <a:solidFill>
                  <a:srgbClr val="00CCFF"/>
                </a:solidFill>
              </a:rPr>
              <a:t>số</a:t>
            </a:r>
            <a:r>
              <a:rPr lang="en-US" sz="4800" b="1" dirty="0">
                <a:solidFill>
                  <a:srgbClr val="00CCFF"/>
                </a:solidFill>
              </a:rPr>
              <a:t> </a:t>
            </a:r>
            <a:r>
              <a:rPr lang="en-US" sz="4800" b="1" dirty="0" err="1">
                <a:solidFill>
                  <a:srgbClr val="00CCFF"/>
                </a:solidFill>
              </a:rPr>
              <a:t>trung</a:t>
            </a:r>
            <a:r>
              <a:rPr lang="en-US" sz="4800" b="1" dirty="0">
                <a:solidFill>
                  <a:srgbClr val="00CCFF"/>
                </a:solidFill>
              </a:rPr>
              <a:t> </a:t>
            </a:r>
            <a:r>
              <a:rPr lang="en-US" sz="4800" b="1" dirty="0" err="1">
                <a:solidFill>
                  <a:srgbClr val="00CCFF"/>
                </a:solidFill>
              </a:rPr>
              <a:t>bình</a:t>
            </a:r>
            <a:r>
              <a:rPr lang="en-US" sz="4800" b="1" dirty="0">
                <a:solidFill>
                  <a:srgbClr val="00CCFF"/>
                </a:solidFill>
              </a:rPr>
              <a:t> </a:t>
            </a:r>
            <a:r>
              <a:rPr lang="en-US" sz="4800" b="1" dirty="0" err="1">
                <a:solidFill>
                  <a:srgbClr val="00CCFF"/>
                </a:solidFill>
              </a:rPr>
              <a:t>cộng</a:t>
            </a:r>
            <a:r>
              <a:rPr lang="en-US" sz="4800" b="1" dirty="0">
                <a:solidFill>
                  <a:srgbClr val="00CCFF"/>
                </a:solidFill>
              </a:rPr>
              <a:t> </a:t>
            </a:r>
            <a:r>
              <a:rPr lang="en-US" sz="4800" b="1" dirty="0" err="1">
                <a:solidFill>
                  <a:srgbClr val="00CCFF"/>
                </a:solidFill>
              </a:rPr>
              <a:t>của</a:t>
            </a:r>
            <a:r>
              <a:rPr lang="en-US" sz="4800" b="1" dirty="0">
                <a:solidFill>
                  <a:srgbClr val="00CCFF"/>
                </a:solidFill>
              </a:rPr>
              <a:t> 2 ; 4 </a:t>
            </a:r>
            <a:r>
              <a:rPr lang="en-US" sz="4800" b="1" dirty="0" err="1">
                <a:solidFill>
                  <a:srgbClr val="00CCFF"/>
                </a:solidFill>
              </a:rPr>
              <a:t>và</a:t>
            </a:r>
            <a:r>
              <a:rPr lang="en-US" sz="4800" b="1" dirty="0">
                <a:solidFill>
                  <a:srgbClr val="00CCFF"/>
                </a:solidFill>
              </a:rPr>
              <a:t> 6</a:t>
            </a:r>
          </a:p>
        </p:txBody>
      </p:sp>
      <p:sp>
        <p:nvSpPr>
          <p:cNvPr id="61443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627313" y="1628775"/>
            <a:ext cx="3600450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5200" b="1"/>
              <a:t>4</a:t>
            </a:r>
          </a:p>
        </p:txBody>
      </p:sp>
      <p:sp>
        <p:nvSpPr>
          <p:cNvPr id="61444" name="AutoShape 4">
            <a:hlinkClick r:id="rId3" action="ppaction://hlinksldjump" highlightClick="1">
              <a:snd r:embed="rId4" name="camera.wav"/>
            </a:hlinkClick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/>
      <p:bldP spid="614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6263" y="1304925"/>
            <a:ext cx="7772400" cy="172878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 b="1" dirty="0" err="1">
                <a:solidFill>
                  <a:srgbClr val="00CCFF"/>
                </a:solidFill>
              </a:rPr>
              <a:t>Tìm</a:t>
            </a:r>
            <a:r>
              <a:rPr lang="en-US" sz="4400" b="1" dirty="0">
                <a:solidFill>
                  <a:srgbClr val="00CCFF"/>
                </a:solidFill>
              </a:rPr>
              <a:t> </a:t>
            </a:r>
            <a:r>
              <a:rPr lang="en-US" sz="4400" b="1" dirty="0" err="1">
                <a:solidFill>
                  <a:srgbClr val="00CCFF"/>
                </a:solidFill>
              </a:rPr>
              <a:t>số</a:t>
            </a:r>
            <a:r>
              <a:rPr lang="en-US" sz="4400" b="1" dirty="0">
                <a:solidFill>
                  <a:srgbClr val="00CCFF"/>
                </a:solidFill>
              </a:rPr>
              <a:t> </a:t>
            </a:r>
            <a:r>
              <a:rPr lang="en-US" sz="4400" b="1" dirty="0" err="1">
                <a:solidFill>
                  <a:srgbClr val="00CCFF"/>
                </a:solidFill>
              </a:rPr>
              <a:t>trung</a:t>
            </a:r>
            <a:r>
              <a:rPr lang="en-US" sz="4400" b="1" dirty="0">
                <a:solidFill>
                  <a:srgbClr val="00CCFF"/>
                </a:solidFill>
              </a:rPr>
              <a:t> </a:t>
            </a:r>
            <a:r>
              <a:rPr lang="en-US" sz="4400" b="1" dirty="0" err="1">
                <a:solidFill>
                  <a:srgbClr val="00CCFF"/>
                </a:solidFill>
              </a:rPr>
              <a:t>bình</a:t>
            </a:r>
            <a:r>
              <a:rPr lang="en-US" sz="4400" b="1" dirty="0">
                <a:solidFill>
                  <a:srgbClr val="00CCFF"/>
                </a:solidFill>
              </a:rPr>
              <a:t> </a:t>
            </a:r>
            <a:r>
              <a:rPr lang="en-US" sz="4400" b="1" dirty="0" err="1">
                <a:solidFill>
                  <a:srgbClr val="00CCFF"/>
                </a:solidFill>
              </a:rPr>
              <a:t>cộng</a:t>
            </a:r>
            <a:r>
              <a:rPr lang="en-US" sz="4400" b="1" dirty="0">
                <a:solidFill>
                  <a:srgbClr val="00CCFF"/>
                </a:solidFill>
              </a:rPr>
              <a:t> </a:t>
            </a:r>
            <a:r>
              <a:rPr lang="en-US" sz="4400" b="1" dirty="0" err="1">
                <a:solidFill>
                  <a:srgbClr val="00CCFF"/>
                </a:solidFill>
              </a:rPr>
              <a:t>của</a:t>
            </a:r>
            <a:r>
              <a:rPr lang="en-US" sz="4400" b="1" dirty="0">
                <a:solidFill>
                  <a:srgbClr val="00CCFF"/>
                </a:solidFill>
              </a:rPr>
              <a:t> 1 ; 3 ; 5 </a:t>
            </a:r>
            <a:r>
              <a:rPr lang="en-US" sz="4400" b="1" dirty="0" err="1">
                <a:solidFill>
                  <a:srgbClr val="00CCFF"/>
                </a:solidFill>
              </a:rPr>
              <a:t>và</a:t>
            </a:r>
            <a:r>
              <a:rPr lang="en-US" sz="4400" b="1" dirty="0">
                <a:solidFill>
                  <a:srgbClr val="00CCFF"/>
                </a:solidFill>
              </a:rPr>
              <a:t> 7</a:t>
            </a:r>
          </a:p>
        </p:txBody>
      </p:sp>
      <p:sp>
        <p:nvSpPr>
          <p:cNvPr id="58371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627313" y="1628775"/>
            <a:ext cx="3600450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5200" b="1"/>
              <a:t>4</a:t>
            </a:r>
          </a:p>
        </p:txBody>
      </p:sp>
      <p:sp>
        <p:nvSpPr>
          <p:cNvPr id="58372" name="AutoShape 4">
            <a:hlinkClick r:id="rId2" action="ppaction://hlinksldjump" highlightClick="1">
              <a:snd r:embed="rId3" name="camera.wav"/>
            </a:hlinkClick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build="p"/>
      <p:bldP spid="5837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6263" y="1304925"/>
            <a:ext cx="7772400" cy="1728788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4400" b="1" dirty="0" err="1">
                <a:solidFill>
                  <a:srgbClr val="00CCFF"/>
                </a:solidFill>
              </a:rPr>
              <a:t>Tìm</a:t>
            </a:r>
            <a:r>
              <a:rPr lang="en-US" sz="4400" b="1" dirty="0">
                <a:solidFill>
                  <a:srgbClr val="00CCFF"/>
                </a:solidFill>
              </a:rPr>
              <a:t> </a:t>
            </a:r>
            <a:r>
              <a:rPr lang="en-US" sz="4400" b="1" dirty="0" err="1">
                <a:solidFill>
                  <a:srgbClr val="00CCFF"/>
                </a:solidFill>
              </a:rPr>
              <a:t>số</a:t>
            </a:r>
            <a:r>
              <a:rPr lang="en-US" sz="4400" b="1" dirty="0">
                <a:solidFill>
                  <a:srgbClr val="00CCFF"/>
                </a:solidFill>
              </a:rPr>
              <a:t> </a:t>
            </a:r>
            <a:r>
              <a:rPr lang="en-US" sz="4400" b="1" dirty="0" err="1">
                <a:solidFill>
                  <a:srgbClr val="00CCFF"/>
                </a:solidFill>
              </a:rPr>
              <a:t>trung</a:t>
            </a:r>
            <a:r>
              <a:rPr lang="en-US" sz="4400" b="1" dirty="0">
                <a:solidFill>
                  <a:srgbClr val="00CCFF"/>
                </a:solidFill>
              </a:rPr>
              <a:t> </a:t>
            </a:r>
            <a:r>
              <a:rPr lang="en-US" sz="4400" b="1" dirty="0" err="1">
                <a:solidFill>
                  <a:srgbClr val="00CCFF"/>
                </a:solidFill>
              </a:rPr>
              <a:t>bình</a:t>
            </a:r>
            <a:r>
              <a:rPr lang="en-US" sz="4400" b="1" dirty="0">
                <a:solidFill>
                  <a:srgbClr val="00CCFF"/>
                </a:solidFill>
              </a:rPr>
              <a:t> </a:t>
            </a:r>
            <a:r>
              <a:rPr lang="en-US" sz="4400" b="1" dirty="0" err="1">
                <a:solidFill>
                  <a:srgbClr val="00CCFF"/>
                </a:solidFill>
              </a:rPr>
              <a:t>cộng</a:t>
            </a:r>
            <a:r>
              <a:rPr lang="en-US" sz="4400" b="1" dirty="0">
                <a:solidFill>
                  <a:srgbClr val="00CCFF"/>
                </a:solidFill>
              </a:rPr>
              <a:t> </a:t>
            </a:r>
            <a:r>
              <a:rPr lang="en-US" sz="4400" b="1" dirty="0" err="1">
                <a:solidFill>
                  <a:srgbClr val="00CCFF"/>
                </a:solidFill>
              </a:rPr>
              <a:t>của</a:t>
            </a:r>
            <a:r>
              <a:rPr lang="en-US" sz="4400" b="1" dirty="0">
                <a:solidFill>
                  <a:srgbClr val="00CCFF"/>
                </a:solidFill>
              </a:rPr>
              <a:t> 2 ; 4 ; 6 </a:t>
            </a:r>
            <a:r>
              <a:rPr lang="en-US" sz="4400" b="1" dirty="0" err="1">
                <a:solidFill>
                  <a:srgbClr val="00CCFF"/>
                </a:solidFill>
              </a:rPr>
              <a:t>và</a:t>
            </a:r>
            <a:r>
              <a:rPr lang="en-US" sz="4400" b="1" dirty="0">
                <a:solidFill>
                  <a:srgbClr val="00CCFF"/>
                </a:solidFill>
              </a:rPr>
              <a:t> 8</a:t>
            </a:r>
          </a:p>
        </p:txBody>
      </p:sp>
      <p:sp>
        <p:nvSpPr>
          <p:cNvPr id="59395" name="Text Box 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2627313" y="1628775"/>
            <a:ext cx="3600450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5200" b="1"/>
              <a:t>5</a:t>
            </a:r>
          </a:p>
        </p:txBody>
      </p:sp>
      <p:sp>
        <p:nvSpPr>
          <p:cNvPr id="59396" name="AutoShape 4">
            <a:hlinkClick r:id="rId3" action="ppaction://hlinksldjump" highlightClick="1">
              <a:snd r:embed="rId4" name="camera.wav"/>
            </a:hlinkClick>
            <a:hlinkHover r:id="rId2" action="ppaction://hlinksldjump"/>
          </p:cNvPr>
          <p:cNvSpPr>
            <a:spLocks noChangeArrowheads="1"/>
          </p:cNvSpPr>
          <p:nvPr/>
        </p:nvSpPr>
        <p:spPr bwMode="auto"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/>
      <p:bldP spid="5939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292" y="-762000"/>
            <a:ext cx="9753600" cy="5366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2107992" y="1600200"/>
            <a:ext cx="4953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Sau</a:t>
            </a:r>
            <a:r>
              <a:rPr lang="en-US" b="1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en-US" b="1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tiết</a:t>
            </a:r>
            <a:r>
              <a:rPr lang="en-US" b="1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en-US" b="1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học</a:t>
            </a:r>
            <a:r>
              <a:rPr lang="en-US" b="1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, con </a:t>
            </a:r>
            <a:r>
              <a:rPr lang="en-US" b="1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đã</a:t>
            </a:r>
            <a:r>
              <a:rPr lang="en-US" b="1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en-US" b="1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đạt</a:t>
            </a:r>
            <a:r>
              <a:rPr lang="en-US" b="1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en-US" b="1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được</a:t>
            </a:r>
            <a:r>
              <a:rPr lang="en-US" b="1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en-US" b="1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những</a:t>
            </a:r>
            <a:r>
              <a:rPr lang="en-US" b="1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en-US" b="1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yêu</a:t>
            </a:r>
            <a:r>
              <a:rPr lang="en-US" b="1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en-US" b="1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cầu</a:t>
            </a:r>
            <a:r>
              <a:rPr lang="en-US" b="1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en-US" b="1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cần</a:t>
            </a:r>
            <a:r>
              <a:rPr lang="en-US" b="1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en-US" b="1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đạt</a:t>
            </a:r>
            <a:r>
              <a:rPr lang="en-US" b="1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 </a:t>
            </a:r>
            <a:r>
              <a:rPr lang="en-US" b="1" noProof="0" dirty="0" err="1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nào</a:t>
            </a:r>
            <a:r>
              <a:rPr lang="en-US" b="1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?</a:t>
            </a:r>
            <a:endParaRPr kumimoji="0" lang="en-US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cs typeface="+mn-cs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494" y="4297779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07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895850" y="2291060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VẬN DỤNG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094864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558800"/>
            <a:ext cx="6038850" cy="302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504825" y="2029450"/>
            <a:ext cx="2743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VẬN</a:t>
            </a:r>
            <a:r>
              <a:rPr kumimoji="0" lang="en-US" sz="2800" b="1" i="0" u="none" strike="noStrike" kern="1200" cap="none" spc="0" normalizeH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DỤNG</a:t>
            </a:r>
            <a:endParaRPr kumimoji="0" lang="en-US" sz="2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47433" y="1188719"/>
            <a:ext cx="4572000" cy="448056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r>
              <a:rPr lang="en-US" sz="2800" b="1" dirty="0" smtClean="0">
                <a:solidFill>
                  <a:srgbClr val="C00000"/>
                </a:solidFill>
              </a:rPr>
              <a:t>1.Tìm </a:t>
            </a:r>
            <a:r>
              <a:rPr lang="en-US" sz="2800" b="1" dirty="0" err="1" smtClean="0">
                <a:solidFill>
                  <a:srgbClr val="C00000"/>
                </a:solidFill>
              </a:rPr>
              <a:t>dãy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cách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đều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hạng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là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lẻ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và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tìm</a:t>
            </a:r>
            <a:r>
              <a:rPr lang="en-US" sz="2800" b="1" dirty="0" smtClean="0">
                <a:solidFill>
                  <a:srgbClr val="C00000"/>
                </a:solidFill>
              </a:rPr>
              <a:t> TBC </a:t>
            </a:r>
            <a:r>
              <a:rPr lang="en-US" sz="2800" b="1" dirty="0" err="1" smtClean="0">
                <a:solidFill>
                  <a:srgbClr val="C00000"/>
                </a:solidFill>
              </a:rPr>
              <a:t>của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dãy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số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đó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theo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các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cách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khác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nhau</a:t>
            </a:r>
            <a:r>
              <a:rPr lang="en-US" sz="2800" b="1" dirty="0" smtClean="0">
                <a:solidFill>
                  <a:srgbClr val="C00000"/>
                </a:solidFill>
              </a:rPr>
              <a:t>.</a:t>
            </a:r>
          </a:p>
          <a:p>
            <a:pPr marL="0" indent="0" algn="l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800" b="1" dirty="0" smtClean="0">
                <a:solidFill>
                  <a:srgbClr val="C00000"/>
                </a:solidFill>
              </a:rPr>
              <a:t>Tìm </a:t>
            </a:r>
            <a:r>
              <a:rPr lang="en-US" sz="2800" b="1" dirty="0" err="1">
                <a:solidFill>
                  <a:srgbClr val="C00000"/>
                </a:solidFill>
              </a:rPr>
              <a:t>dãy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số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chẵn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</a:p>
          <a:p>
            <a:pPr marL="0" indent="0" algn="l"/>
            <a:r>
              <a:rPr lang="en-US" sz="2800" b="1" dirty="0" smtClean="0">
                <a:solidFill>
                  <a:srgbClr val="C00000"/>
                </a:solidFill>
              </a:rPr>
              <a:t>(</a:t>
            </a:r>
            <a:r>
              <a:rPr lang="en-US" sz="2800" b="1" dirty="0" err="1" smtClean="0">
                <a:solidFill>
                  <a:srgbClr val="C00000"/>
                </a:solidFill>
              </a:rPr>
              <a:t>lẻ</a:t>
            </a:r>
            <a:r>
              <a:rPr lang="en-US" sz="2800" b="1" dirty="0" smtClean="0">
                <a:solidFill>
                  <a:srgbClr val="C00000"/>
                </a:solidFill>
              </a:rPr>
              <a:t>) </a:t>
            </a:r>
            <a:r>
              <a:rPr lang="en-US" sz="2800" b="1" dirty="0" err="1" smtClean="0">
                <a:solidFill>
                  <a:srgbClr val="C00000"/>
                </a:solidFill>
              </a:rPr>
              <a:t>cách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đều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có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số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số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hạng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là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số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chẵn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và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tìm</a:t>
            </a:r>
            <a:r>
              <a:rPr lang="en-US" sz="2800" b="1" dirty="0">
                <a:solidFill>
                  <a:srgbClr val="C00000"/>
                </a:solidFill>
              </a:rPr>
              <a:t> TBC </a:t>
            </a:r>
            <a:r>
              <a:rPr lang="en-US" sz="2800" b="1" dirty="0" err="1">
                <a:solidFill>
                  <a:srgbClr val="C00000"/>
                </a:solidFill>
              </a:rPr>
              <a:t>của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dãy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số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đó</a:t>
            </a:r>
            <a:r>
              <a:rPr lang="en-US" sz="2800" b="1" dirty="0" smtClean="0">
                <a:solidFill>
                  <a:srgbClr val="C00000"/>
                </a:solidFill>
              </a:rPr>
              <a:t>.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9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895850" y="2291060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KHÁM</a:t>
            </a:r>
            <a:r>
              <a:rPr kumimoji="0" lang="en-US" sz="4800" b="1" i="0" u="none" strike="noStrike" kern="1200" cap="none" spc="0" normalizeH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PHÁ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13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59594" y="171981"/>
            <a:ext cx="7900987" cy="381000"/>
          </a:xfrm>
        </p:spPr>
        <p:txBody>
          <a:bodyPr/>
          <a:lstStyle/>
          <a:p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40494" y="1032011"/>
            <a:ext cx="873918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</a:rPr>
              <a:t>* </a:t>
            </a:r>
            <a:r>
              <a:rPr lang="en-US" u="sng" dirty="0" err="1">
                <a:solidFill>
                  <a:srgbClr val="000000"/>
                </a:solidFill>
              </a:rPr>
              <a:t>Bài</a:t>
            </a:r>
            <a:r>
              <a:rPr lang="en-US" u="sng" dirty="0">
                <a:solidFill>
                  <a:srgbClr val="000000"/>
                </a:solidFill>
              </a:rPr>
              <a:t> toán1</a:t>
            </a:r>
            <a:r>
              <a:rPr lang="en-US" dirty="0">
                <a:solidFill>
                  <a:srgbClr val="000000"/>
                </a:solidFill>
              </a:rPr>
              <a:t> : </a:t>
            </a:r>
            <a:r>
              <a:rPr lang="en-US" dirty="0" err="1">
                <a:solidFill>
                  <a:srgbClr val="000000"/>
                </a:solidFill>
              </a:rPr>
              <a:t>Rót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vào</a:t>
            </a:r>
            <a:r>
              <a:rPr lang="en-US" dirty="0">
                <a:solidFill>
                  <a:srgbClr val="000000"/>
                </a:solidFill>
              </a:rPr>
              <a:t> can </a:t>
            </a:r>
            <a:r>
              <a:rPr lang="en-US" dirty="0" err="1" smtClean="0">
                <a:solidFill>
                  <a:srgbClr val="000000"/>
                </a:solidFill>
              </a:rPr>
              <a:t>thứ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nhất</a:t>
            </a:r>
            <a:r>
              <a:rPr lang="en-US" dirty="0">
                <a:solidFill>
                  <a:srgbClr val="000000"/>
                </a:solidFill>
              </a:rPr>
              <a:t> 6l </a:t>
            </a:r>
            <a:r>
              <a:rPr lang="en-US" dirty="0" err="1">
                <a:solidFill>
                  <a:srgbClr val="000000"/>
                </a:solidFill>
              </a:rPr>
              <a:t>dầu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rót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vào</a:t>
            </a:r>
            <a:r>
              <a:rPr lang="en-US" dirty="0">
                <a:solidFill>
                  <a:srgbClr val="000000"/>
                </a:solidFill>
              </a:rPr>
              <a:t> can </a:t>
            </a:r>
            <a:r>
              <a:rPr lang="en-US" dirty="0" err="1" smtClean="0">
                <a:solidFill>
                  <a:srgbClr val="000000"/>
                </a:solidFill>
              </a:rPr>
              <a:t>thứ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hai</a:t>
            </a:r>
            <a:r>
              <a:rPr lang="en-US" dirty="0">
                <a:solidFill>
                  <a:srgbClr val="000000"/>
                </a:solidFill>
              </a:rPr>
              <a:t> 4l </a:t>
            </a:r>
            <a:r>
              <a:rPr lang="en-US" dirty="0" err="1">
                <a:solidFill>
                  <a:srgbClr val="000000"/>
                </a:solidFill>
              </a:rPr>
              <a:t>dầu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Hỏi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nếu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sô</a:t>
            </a:r>
            <a:r>
              <a:rPr lang="en-US" dirty="0">
                <a:solidFill>
                  <a:srgbClr val="000000"/>
                </a:solidFill>
              </a:rPr>
              <a:t>́ </a:t>
            </a:r>
            <a:r>
              <a:rPr lang="en-US" dirty="0" err="1">
                <a:solidFill>
                  <a:srgbClr val="000000"/>
                </a:solidFill>
              </a:rPr>
              <a:t>lít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dầu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đó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được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rót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đều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vào</a:t>
            </a:r>
            <a:r>
              <a:rPr lang="en-US" dirty="0">
                <a:solidFill>
                  <a:srgbClr val="000000"/>
                </a:solidFill>
              </a:rPr>
              <a:t> 2 can </a:t>
            </a:r>
            <a:r>
              <a:rPr lang="en-US" dirty="0" err="1">
                <a:solidFill>
                  <a:srgbClr val="000000"/>
                </a:solidFill>
              </a:rPr>
              <a:t>thì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mỗi</a:t>
            </a:r>
            <a:r>
              <a:rPr lang="en-US" dirty="0">
                <a:solidFill>
                  <a:srgbClr val="000000"/>
                </a:solidFill>
              </a:rPr>
              <a:t> can </a:t>
            </a:r>
            <a:r>
              <a:rPr lang="en-US" dirty="0" err="1">
                <a:solidFill>
                  <a:srgbClr val="000000"/>
                </a:solidFill>
              </a:rPr>
              <a:t>có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bao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nhiêu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lít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dầu</a:t>
            </a:r>
            <a:r>
              <a:rPr lang="en-US" dirty="0">
                <a:solidFill>
                  <a:srgbClr val="000000"/>
                </a:solidFill>
              </a:rPr>
              <a:t> ?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328988" y="4494213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3097" name="Text Box 25"/>
          <p:cNvSpPr txBox="1">
            <a:spLocks noChangeArrowheads="1"/>
          </p:cNvSpPr>
          <p:nvPr/>
        </p:nvSpPr>
        <p:spPr bwMode="auto">
          <a:xfrm>
            <a:off x="398503" y="3152656"/>
            <a:ext cx="1981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b="1" u="sng" dirty="0" err="1">
                <a:solidFill>
                  <a:srgbClr val="1109B7"/>
                </a:solidFill>
              </a:rPr>
              <a:t>Tóm</a:t>
            </a:r>
            <a:r>
              <a:rPr lang="en-US" b="1" u="sng" dirty="0">
                <a:solidFill>
                  <a:srgbClr val="1109B7"/>
                </a:solidFill>
              </a:rPr>
              <a:t> </a:t>
            </a:r>
            <a:r>
              <a:rPr lang="en-US" b="1" u="sng" dirty="0" err="1">
                <a:solidFill>
                  <a:srgbClr val="1109B7"/>
                </a:solidFill>
              </a:rPr>
              <a:t>tắt</a:t>
            </a:r>
            <a:r>
              <a:rPr lang="en-US" b="1" u="sng" dirty="0">
                <a:solidFill>
                  <a:srgbClr val="1109B7"/>
                </a:solidFill>
              </a:rPr>
              <a:t>: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2338388" y="4037013"/>
            <a:ext cx="1371600" cy="777875"/>
            <a:chOff x="1968" y="2544"/>
            <a:chExt cx="864" cy="490"/>
          </a:xfrm>
        </p:grpSpPr>
        <p:grpSp>
          <p:nvGrpSpPr>
            <p:cNvPr id="3099" name="Group 27"/>
            <p:cNvGrpSpPr>
              <a:grpSpLocks/>
            </p:cNvGrpSpPr>
            <p:nvPr/>
          </p:nvGrpSpPr>
          <p:grpSpPr bwMode="auto">
            <a:xfrm>
              <a:off x="1968" y="2544"/>
              <a:ext cx="768" cy="0"/>
              <a:chOff x="3792" y="2304"/>
              <a:chExt cx="768" cy="0"/>
            </a:xfrm>
          </p:grpSpPr>
          <p:grpSp>
            <p:nvGrpSpPr>
              <p:cNvPr id="3100" name="Group 28"/>
              <p:cNvGrpSpPr>
                <a:grpSpLocks/>
              </p:cNvGrpSpPr>
              <p:nvPr/>
            </p:nvGrpSpPr>
            <p:grpSpPr bwMode="auto">
              <a:xfrm>
                <a:off x="3792" y="2304"/>
                <a:ext cx="384" cy="0"/>
                <a:chOff x="2640" y="2304"/>
                <a:chExt cx="384" cy="0"/>
              </a:xfrm>
            </p:grpSpPr>
            <p:sp>
              <p:nvSpPr>
                <p:cNvPr id="3101" name="Line 29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102" name="Line 30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103" name="Group 31"/>
              <p:cNvGrpSpPr>
                <a:grpSpLocks/>
              </p:cNvGrpSpPr>
              <p:nvPr/>
            </p:nvGrpSpPr>
            <p:grpSpPr bwMode="auto">
              <a:xfrm>
                <a:off x="4176" y="2304"/>
                <a:ext cx="384" cy="0"/>
                <a:chOff x="2640" y="2304"/>
                <a:chExt cx="384" cy="0"/>
              </a:xfrm>
            </p:grpSpPr>
            <p:sp>
              <p:nvSpPr>
                <p:cNvPr id="3104" name="Line 32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105" name="Line 33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3106" name="AutoShape 34"/>
            <p:cNvSpPr>
              <a:spLocks/>
            </p:cNvSpPr>
            <p:nvPr/>
          </p:nvSpPr>
          <p:spPr bwMode="auto">
            <a:xfrm rot="5353883">
              <a:off x="2256" y="2256"/>
              <a:ext cx="192" cy="768"/>
            </a:xfrm>
            <a:prstGeom prst="rightBrace">
              <a:avLst>
                <a:gd name="adj1" fmla="val 33333"/>
                <a:gd name="adj2" fmla="val 50000"/>
              </a:avLst>
            </a:prstGeom>
            <a:noFill/>
            <a:ln w="9525">
              <a:solidFill>
                <a:srgbClr val="79117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7" name="Text Box 35"/>
            <p:cNvSpPr txBox="1">
              <a:spLocks noChangeArrowheads="1"/>
            </p:cNvSpPr>
            <p:nvPr/>
          </p:nvSpPr>
          <p:spPr bwMode="auto">
            <a:xfrm>
              <a:off x="2256" y="2784"/>
              <a:ext cx="5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79117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791179"/>
                  </a:solidFill>
                </a:rPr>
                <a:t>4 </a:t>
              </a:r>
              <a:r>
                <a:rPr lang="en-US" sz="2000" dirty="0" smtClean="0">
                  <a:solidFill>
                    <a:srgbClr val="791179"/>
                  </a:solidFill>
                </a:rPr>
                <a:t>l</a:t>
              </a:r>
              <a:r>
                <a:rPr lang="vi-VN" sz="2000" dirty="0" smtClean="0">
                  <a:solidFill>
                    <a:srgbClr val="791179"/>
                  </a:solidFill>
                </a:rPr>
                <a:t>ít</a:t>
              </a:r>
              <a:endParaRPr lang="en-US" sz="2000" dirty="0">
                <a:solidFill>
                  <a:srgbClr val="791179"/>
                </a:solidFill>
              </a:endParaRPr>
            </a:p>
          </p:txBody>
        </p:sp>
      </p:grpSp>
      <p:grpSp>
        <p:nvGrpSpPr>
          <p:cNvPr id="3108" name="Group 36"/>
          <p:cNvGrpSpPr>
            <a:grpSpLocks/>
          </p:cNvGrpSpPr>
          <p:nvPr/>
        </p:nvGrpSpPr>
        <p:grpSpPr bwMode="auto">
          <a:xfrm>
            <a:off x="509588" y="4037013"/>
            <a:ext cx="1828800" cy="854075"/>
            <a:chOff x="816" y="2544"/>
            <a:chExt cx="1152" cy="538"/>
          </a:xfrm>
        </p:grpSpPr>
        <p:sp>
          <p:nvSpPr>
            <p:cNvPr id="3109" name="AutoShape 37"/>
            <p:cNvSpPr>
              <a:spLocks/>
            </p:cNvSpPr>
            <p:nvPr/>
          </p:nvSpPr>
          <p:spPr bwMode="auto">
            <a:xfrm rot="5395779">
              <a:off x="1248" y="2112"/>
              <a:ext cx="288" cy="1152"/>
            </a:xfrm>
            <a:prstGeom prst="rightBrace">
              <a:avLst>
                <a:gd name="adj1" fmla="val 33333"/>
                <a:gd name="adj2" fmla="val 47963"/>
              </a:avLst>
            </a:prstGeom>
            <a:noFill/>
            <a:ln w="9525">
              <a:solidFill>
                <a:srgbClr val="79117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10" name="Text Box 38"/>
            <p:cNvSpPr txBox="1">
              <a:spLocks noChangeArrowheads="1"/>
            </p:cNvSpPr>
            <p:nvPr/>
          </p:nvSpPr>
          <p:spPr bwMode="auto">
            <a:xfrm>
              <a:off x="1296" y="2832"/>
              <a:ext cx="48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791179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rgbClr val="791179"/>
                  </a:solidFill>
                </a:rPr>
                <a:t>6 </a:t>
              </a:r>
              <a:r>
                <a:rPr lang="en-US" sz="2000" dirty="0" smtClean="0">
                  <a:solidFill>
                    <a:srgbClr val="791179"/>
                  </a:solidFill>
                </a:rPr>
                <a:t>l</a:t>
              </a:r>
              <a:r>
                <a:rPr lang="vi-VN" sz="2000" dirty="0" smtClean="0">
                  <a:solidFill>
                    <a:srgbClr val="791179"/>
                  </a:solidFill>
                </a:rPr>
                <a:t>ít</a:t>
              </a:r>
              <a:endParaRPr lang="en-US" sz="2000" dirty="0">
                <a:solidFill>
                  <a:srgbClr val="791179"/>
                </a:solidFill>
              </a:endParaRPr>
            </a:p>
          </p:txBody>
        </p:sp>
        <p:grpSp>
          <p:nvGrpSpPr>
            <p:cNvPr id="3111" name="Group 39"/>
            <p:cNvGrpSpPr>
              <a:grpSpLocks/>
            </p:cNvGrpSpPr>
            <p:nvPr/>
          </p:nvGrpSpPr>
          <p:grpSpPr bwMode="auto">
            <a:xfrm>
              <a:off x="816" y="2544"/>
              <a:ext cx="1152" cy="0"/>
              <a:chOff x="2640" y="2304"/>
              <a:chExt cx="1152" cy="0"/>
            </a:xfrm>
          </p:grpSpPr>
          <p:grpSp>
            <p:nvGrpSpPr>
              <p:cNvPr id="3112" name="Group 40"/>
              <p:cNvGrpSpPr>
                <a:grpSpLocks/>
              </p:cNvGrpSpPr>
              <p:nvPr/>
            </p:nvGrpSpPr>
            <p:grpSpPr bwMode="auto">
              <a:xfrm>
                <a:off x="2640" y="2304"/>
                <a:ext cx="384" cy="0"/>
                <a:chOff x="2640" y="2304"/>
                <a:chExt cx="384" cy="0"/>
              </a:xfrm>
            </p:grpSpPr>
            <p:sp>
              <p:nvSpPr>
                <p:cNvPr id="3113" name="Line 41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114" name="Line 42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115" name="Group 43"/>
              <p:cNvGrpSpPr>
                <a:grpSpLocks/>
              </p:cNvGrpSpPr>
              <p:nvPr/>
            </p:nvGrpSpPr>
            <p:grpSpPr bwMode="auto">
              <a:xfrm>
                <a:off x="3024" y="2304"/>
                <a:ext cx="384" cy="0"/>
                <a:chOff x="2640" y="2304"/>
                <a:chExt cx="384" cy="0"/>
              </a:xfrm>
            </p:grpSpPr>
            <p:sp>
              <p:nvSpPr>
                <p:cNvPr id="3116" name="Line 44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117" name="Line 45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3118" name="Group 46"/>
              <p:cNvGrpSpPr>
                <a:grpSpLocks/>
              </p:cNvGrpSpPr>
              <p:nvPr/>
            </p:nvGrpSpPr>
            <p:grpSpPr bwMode="auto">
              <a:xfrm>
                <a:off x="3408" y="2304"/>
                <a:ext cx="384" cy="0"/>
                <a:chOff x="2640" y="2304"/>
                <a:chExt cx="384" cy="0"/>
              </a:xfrm>
            </p:grpSpPr>
            <p:sp>
              <p:nvSpPr>
                <p:cNvPr id="3119" name="Line 47"/>
                <p:cNvSpPr>
                  <a:spLocks noChangeShapeType="1"/>
                </p:cNvSpPr>
                <p:nvPr/>
              </p:nvSpPr>
              <p:spPr bwMode="auto">
                <a:xfrm>
                  <a:off x="2640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120" name="Line 48"/>
                <p:cNvSpPr>
                  <a:spLocks noChangeShapeType="1"/>
                </p:cNvSpPr>
                <p:nvPr/>
              </p:nvSpPr>
              <p:spPr bwMode="auto">
                <a:xfrm>
                  <a:off x="2832" y="230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121" name="Group 49"/>
          <p:cNvGrpSpPr>
            <a:grpSpLocks/>
          </p:cNvGrpSpPr>
          <p:nvPr/>
        </p:nvGrpSpPr>
        <p:grpSpPr bwMode="auto">
          <a:xfrm>
            <a:off x="509588" y="5027613"/>
            <a:ext cx="3048000" cy="781050"/>
            <a:chOff x="912" y="3600"/>
            <a:chExt cx="1920" cy="492"/>
          </a:xfrm>
        </p:grpSpPr>
        <p:grpSp>
          <p:nvGrpSpPr>
            <p:cNvPr id="3122" name="Group 50"/>
            <p:cNvGrpSpPr>
              <a:grpSpLocks/>
            </p:cNvGrpSpPr>
            <p:nvPr/>
          </p:nvGrpSpPr>
          <p:grpSpPr bwMode="auto">
            <a:xfrm>
              <a:off x="912" y="3600"/>
              <a:ext cx="960" cy="492"/>
              <a:chOff x="912" y="3600"/>
              <a:chExt cx="960" cy="492"/>
            </a:xfrm>
          </p:grpSpPr>
          <p:grpSp>
            <p:nvGrpSpPr>
              <p:cNvPr id="3123" name="Group 51"/>
              <p:cNvGrpSpPr>
                <a:grpSpLocks/>
              </p:cNvGrpSpPr>
              <p:nvPr/>
            </p:nvGrpSpPr>
            <p:grpSpPr bwMode="auto">
              <a:xfrm>
                <a:off x="912" y="3600"/>
                <a:ext cx="960" cy="0"/>
                <a:chOff x="912" y="3600"/>
                <a:chExt cx="960" cy="0"/>
              </a:xfrm>
            </p:grpSpPr>
            <p:sp>
              <p:nvSpPr>
                <p:cNvPr id="3124" name="Line 52"/>
                <p:cNvSpPr>
                  <a:spLocks noChangeShapeType="1"/>
                </p:cNvSpPr>
                <p:nvPr/>
              </p:nvSpPr>
              <p:spPr bwMode="auto">
                <a:xfrm>
                  <a:off x="912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125" name="Line 53"/>
                <p:cNvSpPr>
                  <a:spLocks noChangeShapeType="1"/>
                </p:cNvSpPr>
                <p:nvPr/>
              </p:nvSpPr>
              <p:spPr bwMode="auto">
                <a:xfrm>
                  <a:off x="1104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126" name="Line 54"/>
                <p:cNvSpPr>
                  <a:spLocks noChangeShapeType="1"/>
                </p:cNvSpPr>
                <p:nvPr/>
              </p:nvSpPr>
              <p:spPr bwMode="auto">
                <a:xfrm>
                  <a:off x="1296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127" name="Line 55"/>
                <p:cNvSpPr>
                  <a:spLocks noChangeShapeType="1"/>
                </p:cNvSpPr>
                <p:nvPr/>
              </p:nvSpPr>
              <p:spPr bwMode="auto">
                <a:xfrm>
                  <a:off x="1488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3128" name="Line 56"/>
                <p:cNvSpPr>
                  <a:spLocks noChangeShapeType="1"/>
                </p:cNvSpPr>
                <p:nvPr/>
              </p:nvSpPr>
              <p:spPr bwMode="auto">
                <a:xfrm>
                  <a:off x="1680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rgbClr val="791179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3129" name="AutoShape 57"/>
              <p:cNvSpPr>
                <a:spLocks/>
              </p:cNvSpPr>
              <p:nvPr/>
            </p:nvSpPr>
            <p:spPr bwMode="auto">
              <a:xfrm rot="5392461" flipV="1">
                <a:off x="1320" y="3240"/>
                <a:ext cx="144" cy="960"/>
              </a:xfrm>
              <a:prstGeom prst="rightBrace">
                <a:avLst>
                  <a:gd name="adj1" fmla="val 55556"/>
                  <a:gd name="adj2" fmla="val 50514"/>
                </a:avLst>
              </a:prstGeom>
              <a:noFill/>
              <a:ln w="9525">
                <a:solidFill>
                  <a:srgbClr val="79117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30" name="Text Box 58"/>
              <p:cNvSpPr txBox="1">
                <a:spLocks noChangeArrowheads="1"/>
              </p:cNvSpPr>
              <p:nvPr/>
            </p:nvSpPr>
            <p:spPr bwMode="auto">
              <a:xfrm>
                <a:off x="1200" y="3840"/>
                <a:ext cx="432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2000" dirty="0">
                    <a:solidFill>
                      <a:srgbClr val="791179"/>
                    </a:solidFill>
                  </a:rPr>
                  <a:t>? </a:t>
                </a:r>
                <a:r>
                  <a:rPr lang="vi-VN" sz="2000" dirty="0" smtClean="0">
                    <a:solidFill>
                      <a:srgbClr val="791179"/>
                    </a:solidFill>
                  </a:rPr>
                  <a:t>lít</a:t>
                </a:r>
                <a:endParaRPr lang="en-US" sz="2000" dirty="0">
                  <a:solidFill>
                    <a:srgbClr val="791179"/>
                  </a:solidFill>
                </a:endParaRPr>
              </a:p>
            </p:txBody>
          </p:sp>
        </p:grpSp>
        <p:grpSp>
          <p:nvGrpSpPr>
            <p:cNvPr id="3131" name="Group 59"/>
            <p:cNvGrpSpPr>
              <a:grpSpLocks/>
            </p:cNvGrpSpPr>
            <p:nvPr/>
          </p:nvGrpSpPr>
          <p:grpSpPr bwMode="auto">
            <a:xfrm>
              <a:off x="1872" y="3600"/>
              <a:ext cx="960" cy="492"/>
              <a:chOff x="1872" y="3600"/>
              <a:chExt cx="960" cy="492"/>
            </a:xfrm>
          </p:grpSpPr>
          <p:sp>
            <p:nvSpPr>
              <p:cNvPr id="3132" name="AutoShape 60"/>
              <p:cNvSpPr>
                <a:spLocks/>
              </p:cNvSpPr>
              <p:nvPr/>
            </p:nvSpPr>
            <p:spPr bwMode="auto">
              <a:xfrm rot="5392461" flipV="1">
                <a:off x="2280" y="3240"/>
                <a:ext cx="144" cy="960"/>
              </a:xfrm>
              <a:prstGeom prst="rightBrace">
                <a:avLst>
                  <a:gd name="adj1" fmla="val 55556"/>
                  <a:gd name="adj2" fmla="val 50514"/>
                </a:avLst>
              </a:prstGeom>
              <a:noFill/>
              <a:ln w="9525">
                <a:solidFill>
                  <a:srgbClr val="791179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33" name="Group 61"/>
              <p:cNvGrpSpPr>
                <a:grpSpLocks/>
              </p:cNvGrpSpPr>
              <p:nvPr/>
            </p:nvGrpSpPr>
            <p:grpSpPr bwMode="auto">
              <a:xfrm>
                <a:off x="1872" y="3600"/>
                <a:ext cx="960" cy="492"/>
                <a:chOff x="1872" y="3600"/>
                <a:chExt cx="960" cy="492"/>
              </a:xfrm>
            </p:grpSpPr>
            <p:sp>
              <p:nvSpPr>
                <p:cNvPr id="3134" name="Line 62"/>
                <p:cNvSpPr>
                  <a:spLocks noChangeShapeType="1"/>
                </p:cNvSpPr>
                <p:nvPr/>
              </p:nvSpPr>
              <p:spPr bwMode="auto">
                <a:xfrm>
                  <a:off x="1872" y="3600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 type="oval" w="med" len="med"/>
                  <a:tailEnd type="oval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grpSp>
              <p:nvGrpSpPr>
                <p:cNvPr id="3135" name="Group 63"/>
                <p:cNvGrpSpPr>
                  <a:grpSpLocks/>
                </p:cNvGrpSpPr>
                <p:nvPr/>
              </p:nvGrpSpPr>
              <p:grpSpPr bwMode="auto">
                <a:xfrm>
                  <a:off x="2064" y="3600"/>
                  <a:ext cx="768" cy="0"/>
                  <a:chOff x="3792" y="2304"/>
                  <a:chExt cx="768" cy="0"/>
                </a:xfrm>
              </p:grpSpPr>
              <p:grpSp>
                <p:nvGrpSpPr>
                  <p:cNvPr id="3136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3792" y="2304"/>
                    <a:ext cx="384" cy="0"/>
                    <a:chOff x="2640" y="2304"/>
                    <a:chExt cx="384" cy="0"/>
                  </a:xfrm>
                </p:grpSpPr>
                <p:sp>
                  <p:nvSpPr>
                    <p:cNvPr id="3137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38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39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4176" y="2304"/>
                    <a:ext cx="384" cy="0"/>
                    <a:chOff x="2640" y="2304"/>
                    <a:chExt cx="384" cy="0"/>
                  </a:xfrm>
                </p:grpSpPr>
                <p:sp>
                  <p:nvSpPr>
                    <p:cNvPr id="3140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40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41" name="Line 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2" y="2304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791179"/>
                      </a:solidFill>
                      <a:miter lim="800000"/>
                      <a:headEnd type="oval" w="med" len="med"/>
                      <a:tailEnd type="oval" w="med" len="med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3142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2208" y="3840"/>
                  <a:ext cx="432" cy="2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79117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n-US" sz="2000" dirty="0" smtClean="0">
                      <a:solidFill>
                        <a:srgbClr val="791179"/>
                      </a:solidFill>
                    </a:rPr>
                    <a:t>?</a:t>
                  </a:r>
                  <a:r>
                    <a:rPr lang="vi-VN" sz="2000" dirty="0" smtClean="0">
                      <a:solidFill>
                        <a:srgbClr val="791179"/>
                      </a:solidFill>
                    </a:rPr>
                    <a:t>lít</a:t>
                  </a:r>
                  <a:r>
                    <a:rPr lang="en-US" sz="2000" dirty="0" smtClean="0">
                      <a:solidFill>
                        <a:srgbClr val="791179"/>
                      </a:solidFill>
                    </a:rPr>
                    <a:t> </a:t>
                  </a:r>
                  <a:endParaRPr lang="en-US" sz="2000" dirty="0">
                    <a:solidFill>
                      <a:srgbClr val="791179"/>
                    </a:solidFill>
                  </a:endParaRPr>
                </a:p>
              </p:txBody>
            </p:sp>
          </p:grpSp>
        </p:grpSp>
      </p:grpSp>
      <p:sp>
        <p:nvSpPr>
          <p:cNvPr id="3146" name="Text Box 74"/>
          <p:cNvSpPr txBox="1">
            <a:spLocks noChangeArrowheads="1"/>
          </p:cNvSpPr>
          <p:nvPr/>
        </p:nvSpPr>
        <p:spPr bwMode="auto">
          <a:xfrm>
            <a:off x="5995988" y="3656013"/>
            <a:ext cx="2590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800">
              <a:solidFill>
                <a:schemeClr val="tx1"/>
              </a:solidFill>
            </a:endParaRPr>
          </a:p>
        </p:txBody>
      </p:sp>
      <p:grpSp>
        <p:nvGrpSpPr>
          <p:cNvPr id="3147" name="Group 75"/>
          <p:cNvGrpSpPr>
            <a:grpSpLocks/>
          </p:cNvGrpSpPr>
          <p:nvPr/>
        </p:nvGrpSpPr>
        <p:grpSpPr bwMode="auto">
          <a:xfrm flipH="1">
            <a:off x="5538788" y="3351213"/>
            <a:ext cx="2895600" cy="1847850"/>
            <a:chOff x="3552" y="1824"/>
            <a:chExt cx="1920" cy="1392"/>
          </a:xfrm>
        </p:grpSpPr>
        <p:grpSp>
          <p:nvGrpSpPr>
            <p:cNvPr id="3148" name="Group 76"/>
            <p:cNvGrpSpPr>
              <a:grpSpLocks/>
            </p:cNvGrpSpPr>
            <p:nvPr/>
          </p:nvGrpSpPr>
          <p:grpSpPr bwMode="auto">
            <a:xfrm>
              <a:off x="3552" y="1824"/>
              <a:ext cx="1920" cy="1008"/>
              <a:chOff x="624" y="1920"/>
              <a:chExt cx="1920" cy="1008"/>
            </a:xfrm>
          </p:grpSpPr>
          <p:sp>
            <p:nvSpPr>
              <p:cNvPr id="3149" name="AutoShape 77"/>
              <p:cNvSpPr>
                <a:spLocks noChangeArrowheads="1"/>
              </p:cNvSpPr>
              <p:nvPr/>
            </p:nvSpPr>
            <p:spPr bwMode="auto">
              <a:xfrm>
                <a:off x="1872" y="1920"/>
                <a:ext cx="672" cy="1008"/>
              </a:xfrm>
              <a:prstGeom prst="can">
                <a:avLst>
                  <a:gd name="adj" fmla="val 37500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0" name="AutoShape 78"/>
              <p:cNvSpPr>
                <a:spLocks noChangeArrowheads="1"/>
              </p:cNvSpPr>
              <p:nvPr/>
            </p:nvSpPr>
            <p:spPr bwMode="auto">
              <a:xfrm>
                <a:off x="1872" y="2160"/>
                <a:ext cx="672" cy="768"/>
              </a:xfrm>
              <a:prstGeom prst="can">
                <a:avLst>
                  <a:gd name="adj" fmla="val 2857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51" name="Group 79"/>
              <p:cNvGrpSpPr>
                <a:grpSpLocks/>
              </p:cNvGrpSpPr>
              <p:nvPr/>
            </p:nvGrpSpPr>
            <p:grpSpPr bwMode="auto">
              <a:xfrm>
                <a:off x="624" y="1920"/>
                <a:ext cx="672" cy="1008"/>
                <a:chOff x="624" y="1920"/>
                <a:chExt cx="672" cy="1008"/>
              </a:xfrm>
            </p:grpSpPr>
            <p:sp>
              <p:nvSpPr>
                <p:cNvPr id="3152" name="AutoShape 80"/>
                <p:cNvSpPr>
                  <a:spLocks noChangeArrowheads="1"/>
                </p:cNvSpPr>
                <p:nvPr/>
              </p:nvSpPr>
              <p:spPr bwMode="auto">
                <a:xfrm>
                  <a:off x="624" y="2448"/>
                  <a:ext cx="672" cy="480"/>
                </a:xfrm>
                <a:prstGeom prst="can">
                  <a:avLst>
                    <a:gd name="adj" fmla="val 25000"/>
                  </a:avLst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153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663" y="2544"/>
                  <a:ext cx="490" cy="34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r>
                    <a:rPr lang="en-US" sz="2400" dirty="0">
                      <a:solidFill>
                        <a:schemeClr val="tx1"/>
                      </a:solidFill>
                    </a:rPr>
                    <a:t>4 </a:t>
                  </a:r>
                  <a:r>
                    <a:rPr lang="en-US" sz="2400" dirty="0" smtClean="0">
                      <a:solidFill>
                        <a:schemeClr val="tx1"/>
                      </a:solidFill>
                    </a:rPr>
                    <a:t>l</a:t>
                  </a:r>
                  <a:r>
                    <a:rPr lang="vi-VN" sz="2400" dirty="0" smtClean="0">
                      <a:solidFill>
                        <a:schemeClr val="tx1"/>
                      </a:solidFill>
                    </a:rPr>
                    <a:t>ít</a:t>
                  </a:r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54" name="AutoShape 82"/>
                <p:cNvSpPr>
                  <a:spLocks noChangeArrowheads="1"/>
                </p:cNvSpPr>
                <p:nvPr/>
              </p:nvSpPr>
              <p:spPr bwMode="auto">
                <a:xfrm>
                  <a:off x="624" y="1920"/>
                  <a:ext cx="672" cy="1008"/>
                </a:xfrm>
                <a:prstGeom prst="can">
                  <a:avLst>
                    <a:gd name="adj" fmla="val 375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55" name="Text Box 83"/>
              <p:cNvSpPr txBox="1">
                <a:spLocks noChangeArrowheads="1"/>
              </p:cNvSpPr>
              <p:nvPr/>
            </p:nvSpPr>
            <p:spPr bwMode="auto">
              <a:xfrm>
                <a:off x="1912" y="2496"/>
                <a:ext cx="536" cy="3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6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l</a:t>
                </a:r>
                <a:r>
                  <a:rPr lang="vi-VN" sz="2400" dirty="0" smtClean="0">
                    <a:solidFill>
                      <a:schemeClr val="tx1"/>
                    </a:solidFill>
                  </a:rPr>
                  <a:t>ít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56" name="AutoShape 84"/>
            <p:cNvSpPr>
              <a:spLocks/>
            </p:cNvSpPr>
            <p:nvPr/>
          </p:nvSpPr>
          <p:spPr bwMode="auto">
            <a:xfrm rot="16160405">
              <a:off x="4320" y="2352"/>
              <a:ext cx="336" cy="1392"/>
            </a:xfrm>
            <a:prstGeom prst="leftBrace">
              <a:avLst>
                <a:gd name="adj1" fmla="val 34524"/>
                <a:gd name="adj2" fmla="val 51722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57" name="Text Box 85"/>
          <p:cNvSpPr txBox="1">
            <a:spLocks noChangeArrowheads="1"/>
          </p:cNvSpPr>
          <p:nvPr/>
        </p:nvSpPr>
        <p:spPr bwMode="auto">
          <a:xfrm>
            <a:off x="5843588" y="5713413"/>
            <a:ext cx="2743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800">
              <a:solidFill>
                <a:schemeClr val="tx1"/>
              </a:solidFill>
            </a:endParaRPr>
          </a:p>
        </p:txBody>
      </p:sp>
      <p:grpSp>
        <p:nvGrpSpPr>
          <p:cNvPr id="3158" name="Group 86"/>
          <p:cNvGrpSpPr>
            <a:grpSpLocks/>
          </p:cNvGrpSpPr>
          <p:nvPr/>
        </p:nvGrpSpPr>
        <p:grpSpPr bwMode="auto">
          <a:xfrm>
            <a:off x="5627688" y="5027613"/>
            <a:ext cx="2806700" cy="1524000"/>
            <a:chOff x="528" y="3312"/>
            <a:chExt cx="1920" cy="1008"/>
          </a:xfrm>
        </p:grpSpPr>
        <p:grpSp>
          <p:nvGrpSpPr>
            <p:cNvPr id="3159" name="Group 87"/>
            <p:cNvGrpSpPr>
              <a:grpSpLocks/>
            </p:cNvGrpSpPr>
            <p:nvPr/>
          </p:nvGrpSpPr>
          <p:grpSpPr bwMode="auto">
            <a:xfrm>
              <a:off x="1776" y="3312"/>
              <a:ext cx="672" cy="1008"/>
              <a:chOff x="624" y="3168"/>
              <a:chExt cx="672" cy="1008"/>
            </a:xfrm>
          </p:grpSpPr>
          <p:sp>
            <p:nvSpPr>
              <p:cNvPr id="3160" name="AutoShape 88"/>
              <p:cNvSpPr>
                <a:spLocks noChangeArrowheads="1"/>
              </p:cNvSpPr>
              <p:nvPr/>
            </p:nvSpPr>
            <p:spPr bwMode="auto">
              <a:xfrm>
                <a:off x="624" y="3552"/>
                <a:ext cx="672" cy="624"/>
              </a:xfrm>
              <a:prstGeom prst="can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1" name="Text Box 89"/>
              <p:cNvSpPr txBox="1">
                <a:spLocks noChangeArrowheads="1"/>
              </p:cNvSpPr>
              <p:nvPr/>
            </p:nvSpPr>
            <p:spPr bwMode="auto">
              <a:xfrm>
                <a:off x="768" y="3792"/>
                <a:ext cx="528" cy="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? </a:t>
                </a:r>
                <a:r>
                  <a:rPr lang="vi-VN" sz="2400" dirty="0" smtClean="0">
                    <a:solidFill>
                      <a:schemeClr val="tx1"/>
                    </a:solidFill>
                  </a:rPr>
                  <a:t>lít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62" name="AutoShape 90"/>
              <p:cNvSpPr>
                <a:spLocks noChangeArrowheads="1"/>
              </p:cNvSpPr>
              <p:nvPr/>
            </p:nvSpPr>
            <p:spPr bwMode="auto">
              <a:xfrm>
                <a:off x="624" y="3168"/>
                <a:ext cx="672" cy="1008"/>
              </a:xfrm>
              <a:prstGeom prst="can">
                <a:avLst>
                  <a:gd name="adj" fmla="val 37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63" name="Group 91"/>
            <p:cNvGrpSpPr>
              <a:grpSpLocks/>
            </p:cNvGrpSpPr>
            <p:nvPr/>
          </p:nvGrpSpPr>
          <p:grpSpPr bwMode="auto">
            <a:xfrm>
              <a:off x="528" y="3312"/>
              <a:ext cx="672" cy="1008"/>
              <a:chOff x="624" y="3168"/>
              <a:chExt cx="672" cy="1008"/>
            </a:xfrm>
          </p:grpSpPr>
          <p:sp>
            <p:nvSpPr>
              <p:cNvPr id="3164" name="AutoShape 92"/>
              <p:cNvSpPr>
                <a:spLocks noChangeArrowheads="1"/>
              </p:cNvSpPr>
              <p:nvPr/>
            </p:nvSpPr>
            <p:spPr bwMode="auto">
              <a:xfrm>
                <a:off x="624" y="3552"/>
                <a:ext cx="672" cy="624"/>
              </a:xfrm>
              <a:prstGeom prst="can">
                <a:avLst>
                  <a:gd name="adj" fmla="val 250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5" name="Text Box 93"/>
              <p:cNvSpPr txBox="1">
                <a:spLocks noChangeArrowheads="1"/>
              </p:cNvSpPr>
              <p:nvPr/>
            </p:nvSpPr>
            <p:spPr bwMode="auto">
              <a:xfrm>
                <a:off x="768" y="3792"/>
                <a:ext cx="488" cy="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</a:rPr>
                  <a:t>? </a:t>
                </a:r>
                <a:r>
                  <a:rPr lang="vi-VN" sz="2400" dirty="0" smtClean="0">
                    <a:solidFill>
                      <a:schemeClr val="tx1"/>
                    </a:solidFill>
                  </a:rPr>
                  <a:t>lít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66" name="AutoShape 94"/>
              <p:cNvSpPr>
                <a:spLocks noChangeArrowheads="1"/>
              </p:cNvSpPr>
              <p:nvPr/>
            </p:nvSpPr>
            <p:spPr bwMode="auto">
              <a:xfrm>
                <a:off x="624" y="3168"/>
                <a:ext cx="672" cy="1008"/>
              </a:xfrm>
              <a:prstGeom prst="can">
                <a:avLst>
                  <a:gd name="adj" fmla="val 375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67" name="Text Box 95"/>
          <p:cNvSpPr txBox="1">
            <a:spLocks noChangeArrowheads="1"/>
          </p:cNvSpPr>
          <p:nvPr/>
        </p:nvSpPr>
        <p:spPr bwMode="auto">
          <a:xfrm>
            <a:off x="4056072" y="3176983"/>
            <a:ext cx="488327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109B7"/>
                </a:solidFill>
              </a:rPr>
              <a:t>                     </a:t>
            </a:r>
            <a:r>
              <a:rPr lang="en-US" sz="2800" b="1" u="sng" dirty="0" err="1">
                <a:solidFill>
                  <a:srgbClr val="1109B7"/>
                </a:solidFill>
              </a:rPr>
              <a:t>Bài</a:t>
            </a:r>
            <a:r>
              <a:rPr lang="en-US" sz="2800" b="1" u="sng" dirty="0">
                <a:solidFill>
                  <a:srgbClr val="1109B7"/>
                </a:solidFill>
              </a:rPr>
              <a:t> </a:t>
            </a:r>
            <a:r>
              <a:rPr lang="en-US" sz="2800" b="1" u="sng" dirty="0" err="1">
                <a:solidFill>
                  <a:srgbClr val="1109B7"/>
                </a:solidFill>
              </a:rPr>
              <a:t>giải</a:t>
            </a:r>
            <a:endParaRPr lang="en-US" sz="2800" b="1" u="sng" dirty="0">
              <a:solidFill>
                <a:srgbClr val="1109B7"/>
              </a:solidFill>
            </a:endParaRPr>
          </a:p>
          <a:p>
            <a:r>
              <a:rPr lang="en-US" sz="2800" b="1" dirty="0" err="1">
                <a:solidFill>
                  <a:schemeClr val="tx2"/>
                </a:solidFill>
              </a:rPr>
              <a:t>Tổng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sô</a:t>
            </a:r>
            <a:r>
              <a:rPr lang="en-US" sz="2800" b="1" dirty="0">
                <a:solidFill>
                  <a:schemeClr val="tx2"/>
                </a:solidFill>
              </a:rPr>
              <a:t>́ </a:t>
            </a:r>
            <a:r>
              <a:rPr lang="en-US" sz="2800" b="1" dirty="0" smtClean="0">
                <a:solidFill>
                  <a:schemeClr val="tx2"/>
                </a:solidFill>
              </a:rPr>
              <a:t>l</a:t>
            </a:r>
            <a:r>
              <a:rPr lang="vi-VN" sz="2800" b="1" dirty="0" smtClean="0">
                <a:solidFill>
                  <a:schemeClr val="tx2"/>
                </a:solidFill>
              </a:rPr>
              <a:t>í</a:t>
            </a:r>
            <a:r>
              <a:rPr lang="en-US" sz="2800" b="1" dirty="0" smtClean="0">
                <a:solidFill>
                  <a:schemeClr val="tx2"/>
                </a:solidFill>
              </a:rPr>
              <a:t>t </a:t>
            </a:r>
            <a:r>
              <a:rPr lang="en-US" sz="2800" b="1" dirty="0" err="1">
                <a:solidFill>
                  <a:schemeClr val="tx2"/>
                </a:solidFill>
              </a:rPr>
              <a:t>dầu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của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hai</a:t>
            </a:r>
            <a:r>
              <a:rPr lang="en-US" sz="2800" b="1" dirty="0">
                <a:solidFill>
                  <a:schemeClr val="tx2"/>
                </a:solidFill>
              </a:rPr>
              <a:t> can </a:t>
            </a:r>
            <a:r>
              <a:rPr lang="en-US" sz="2800" b="1" dirty="0" err="1">
                <a:solidFill>
                  <a:schemeClr val="tx2"/>
                </a:solidFill>
              </a:rPr>
              <a:t>là</a:t>
            </a:r>
            <a:r>
              <a:rPr lang="en-US" sz="2800" b="1" dirty="0">
                <a:solidFill>
                  <a:schemeClr val="tx2"/>
                </a:solidFill>
              </a:rPr>
              <a:t> :</a:t>
            </a:r>
          </a:p>
          <a:p>
            <a:endParaRPr lang="en-US" sz="2800" b="1" u="sng" dirty="0"/>
          </a:p>
        </p:txBody>
      </p:sp>
      <p:sp>
        <p:nvSpPr>
          <p:cNvPr id="3168" name="Text Box 96"/>
          <p:cNvSpPr txBox="1">
            <a:spLocks noChangeArrowheads="1"/>
          </p:cNvSpPr>
          <p:nvPr/>
        </p:nvSpPr>
        <p:spPr bwMode="auto">
          <a:xfrm>
            <a:off x="5348288" y="4392642"/>
            <a:ext cx="3505200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2800" b="1" dirty="0">
                <a:solidFill>
                  <a:schemeClr val="tx2"/>
                </a:solidFill>
              </a:rPr>
              <a:t>6 + 4 = 10 (</a:t>
            </a:r>
            <a:r>
              <a:rPr lang="en-US" sz="2800" b="1" dirty="0" err="1">
                <a:solidFill>
                  <a:schemeClr val="tx2"/>
                </a:solidFill>
              </a:rPr>
              <a:t>lít</a:t>
            </a:r>
            <a:r>
              <a:rPr lang="en-US" sz="2800" b="1" dirty="0">
                <a:solidFill>
                  <a:schemeClr val="tx2"/>
                </a:solidFill>
              </a:rPr>
              <a:t>)</a:t>
            </a:r>
          </a:p>
          <a:p>
            <a:endParaRPr lang="en-US" sz="2800" b="1" u="sng" dirty="0"/>
          </a:p>
        </p:txBody>
      </p:sp>
      <p:sp>
        <p:nvSpPr>
          <p:cNvPr id="3169" name="Text Box 97"/>
          <p:cNvSpPr txBox="1">
            <a:spLocks noChangeArrowheads="1"/>
          </p:cNvSpPr>
          <p:nvPr/>
        </p:nvSpPr>
        <p:spPr bwMode="auto">
          <a:xfrm>
            <a:off x="4014757" y="4787600"/>
            <a:ext cx="5357843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2800" b="1" dirty="0" err="1">
                <a:solidFill>
                  <a:schemeClr val="tx2"/>
                </a:solidFill>
              </a:rPr>
              <a:t>Sô</a:t>
            </a:r>
            <a:r>
              <a:rPr lang="en-US" sz="2800" b="1" dirty="0">
                <a:solidFill>
                  <a:schemeClr val="tx2"/>
                </a:solidFill>
              </a:rPr>
              <a:t>́ </a:t>
            </a:r>
            <a:r>
              <a:rPr lang="en-US" sz="2800" b="1" dirty="0" err="1">
                <a:solidFill>
                  <a:schemeClr val="tx2"/>
                </a:solidFill>
              </a:rPr>
              <a:t>lít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dầu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rót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đều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vào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mỗi</a:t>
            </a:r>
            <a:r>
              <a:rPr lang="en-US" sz="2800" b="1" dirty="0">
                <a:solidFill>
                  <a:schemeClr val="tx2"/>
                </a:solidFill>
              </a:rPr>
              <a:t> can </a:t>
            </a:r>
            <a:r>
              <a:rPr lang="en-US" sz="2800" b="1" dirty="0" err="1">
                <a:solidFill>
                  <a:schemeClr val="tx2"/>
                </a:solidFill>
              </a:rPr>
              <a:t>là</a:t>
            </a:r>
            <a:r>
              <a:rPr lang="en-US" sz="2800" b="1" dirty="0">
                <a:solidFill>
                  <a:schemeClr val="tx2"/>
                </a:solidFill>
              </a:rPr>
              <a:t> :</a:t>
            </a:r>
          </a:p>
          <a:p>
            <a:endParaRPr lang="en-US" sz="2800" b="1" u="sng" dirty="0"/>
          </a:p>
        </p:txBody>
      </p:sp>
      <p:sp>
        <p:nvSpPr>
          <p:cNvPr id="3170" name="Text Box 98"/>
          <p:cNvSpPr txBox="1">
            <a:spLocks noChangeArrowheads="1"/>
          </p:cNvSpPr>
          <p:nvPr/>
        </p:nvSpPr>
        <p:spPr bwMode="auto">
          <a:xfrm>
            <a:off x="5370831" y="5278229"/>
            <a:ext cx="2286000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</a:pPr>
            <a:r>
              <a:rPr lang="en-US" sz="2800" b="1" dirty="0">
                <a:solidFill>
                  <a:schemeClr val="tx2"/>
                </a:solidFill>
              </a:rPr>
              <a:t>10 : 2 = 5 (</a:t>
            </a:r>
            <a:r>
              <a:rPr lang="en-US" sz="2800" b="1" dirty="0" err="1">
                <a:solidFill>
                  <a:schemeClr val="tx2"/>
                </a:solidFill>
              </a:rPr>
              <a:t>lít</a:t>
            </a:r>
            <a:r>
              <a:rPr lang="en-US" sz="2800" b="1" dirty="0">
                <a:solidFill>
                  <a:schemeClr val="tx2"/>
                </a:solidFill>
              </a:rPr>
              <a:t>)</a:t>
            </a:r>
          </a:p>
          <a:p>
            <a:endParaRPr lang="en-US" sz="2800" b="1" u="sng" dirty="0"/>
          </a:p>
        </p:txBody>
      </p:sp>
      <p:sp>
        <p:nvSpPr>
          <p:cNvPr id="3171" name="Text Box 99"/>
          <p:cNvSpPr txBox="1">
            <a:spLocks noChangeArrowheads="1"/>
          </p:cNvSpPr>
          <p:nvPr/>
        </p:nvSpPr>
        <p:spPr bwMode="auto">
          <a:xfrm>
            <a:off x="5761991" y="5843568"/>
            <a:ext cx="2133600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en-US" sz="2800" b="1" u="sng" dirty="0" err="1">
                <a:solidFill>
                  <a:schemeClr val="tx1">
                    <a:lumMod val="50000"/>
                  </a:schemeClr>
                </a:solidFill>
              </a:rPr>
              <a:t>Đáp</a:t>
            </a:r>
            <a:r>
              <a:rPr lang="en-US" sz="2800" b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800" b="1" u="sng" dirty="0" err="1">
                <a:solidFill>
                  <a:schemeClr val="tx1">
                    <a:lumMod val="50000"/>
                  </a:schemeClr>
                </a:solidFill>
              </a:rPr>
              <a:t>sô</a:t>
            </a:r>
            <a:r>
              <a:rPr lang="en-US" sz="2800" b="1" u="sng" dirty="0">
                <a:solidFill>
                  <a:schemeClr val="tx1">
                    <a:lumMod val="50000"/>
                  </a:schemeClr>
                </a:solidFill>
              </a:rPr>
              <a:t>́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 : 5 </a:t>
            </a:r>
            <a:r>
              <a:rPr lang="en-US" sz="2800" dirty="0" err="1">
                <a:solidFill>
                  <a:schemeClr val="tx1">
                    <a:lumMod val="50000"/>
                  </a:schemeClr>
                </a:solidFill>
              </a:rPr>
              <a:t>lít</a:t>
            </a:r>
            <a:endParaRPr lang="en-US" sz="2800" dirty="0">
              <a:solidFill>
                <a:schemeClr val="tx1">
                  <a:lumMod val="50000"/>
                </a:schemeClr>
              </a:solidFill>
            </a:endParaRPr>
          </a:p>
          <a:p>
            <a:endParaRPr lang="en-US" sz="2800" b="1" u="sng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Oval Callout 1"/>
          <p:cNvSpPr/>
          <p:nvPr/>
        </p:nvSpPr>
        <p:spPr bwMode="auto">
          <a:xfrm>
            <a:off x="1764533" y="5773574"/>
            <a:ext cx="914400" cy="612648"/>
          </a:xfrm>
          <a:prstGeom prst="wedgeEllipseCallou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Callout 2"/>
          <p:cNvSpPr/>
          <p:nvPr/>
        </p:nvSpPr>
        <p:spPr bwMode="auto">
          <a:xfrm>
            <a:off x="345114" y="4876335"/>
            <a:ext cx="3017520" cy="1514773"/>
          </a:xfrm>
          <a:prstGeom prst="wedgeEllipseCallou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Oval Callout 79"/>
          <p:cNvSpPr/>
          <p:nvPr/>
        </p:nvSpPr>
        <p:spPr bwMode="auto">
          <a:xfrm>
            <a:off x="6491923" y="-300688"/>
            <a:ext cx="3017520" cy="1514773"/>
          </a:xfrm>
          <a:prstGeom prst="wedgeEllipseCallou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Oval Callout 80"/>
          <p:cNvSpPr/>
          <p:nvPr/>
        </p:nvSpPr>
        <p:spPr bwMode="auto">
          <a:xfrm>
            <a:off x="6517002" y="-148288"/>
            <a:ext cx="3109277" cy="1514773"/>
          </a:xfrm>
          <a:prstGeom prst="wedgeEllipseCallou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1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8" dur="500"/>
                                        <p:tgtEl>
                                          <p:spTgt spid="3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6" dur="1" fill="hold"/>
                                        <p:tgtEl>
                                          <p:spTgt spid="316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3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97" grpId="0" autoUpdateAnimBg="0"/>
      <p:bldP spid="3167" grpId="0"/>
      <p:bldP spid="3168" grpId="0"/>
      <p:bldP spid="3169" grpId="0"/>
      <p:bldP spid="3170" grpId="0"/>
      <p:bldP spid="3171" grpId="0"/>
      <p:bldP spid="3" grpId="0" animBg="1"/>
      <p:bldP spid="3" grpId="1" animBg="1"/>
      <p:bldP spid="80" grpId="0" animBg="1"/>
      <p:bldP spid="80" grpId="1" animBg="1"/>
      <p:bldP spid="81" grpId="0" animBg="1"/>
      <p:bldP spid="8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900" y="3952046"/>
            <a:ext cx="8686300" cy="688975"/>
          </a:xfrm>
        </p:spPr>
        <p:txBody>
          <a:bodyPr/>
          <a:lstStyle/>
          <a:p>
            <a:pPr algn="l"/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err="1" smtClean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 smtClean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 (</a:t>
            </a:r>
            <a:r>
              <a:rPr lang="en-US" sz="3200" b="1" dirty="0" err="1" smtClean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en-US" sz="3200" b="1" dirty="0" err="1" smtClean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lít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can.</a:t>
            </a:r>
            <a:b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(</a:t>
            </a:r>
            <a: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+ 4) : 2 = 5 (l)</a:t>
            </a:r>
            <a:br>
              <a:rPr lang="en-US" sz="3200" b="1" dirty="0">
                <a:solidFill>
                  <a:srgbClr val="A11F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solidFill>
                  <a:srgbClr val="6666FF"/>
                </a:solidFill>
              </a:rPr>
              <a:t/>
            </a:r>
            <a:br>
              <a:rPr lang="en-US" sz="3200" dirty="0">
                <a:solidFill>
                  <a:srgbClr val="6666FF"/>
                </a:solidFill>
              </a:rPr>
            </a:br>
            <a:r>
              <a:rPr lang="en-US" sz="3200" dirty="0">
                <a:solidFill>
                  <a:srgbClr val="BC2910"/>
                </a:solidFill>
              </a:rPr>
              <a:t/>
            </a:r>
            <a:br>
              <a:rPr lang="en-US" sz="3200" dirty="0">
                <a:solidFill>
                  <a:srgbClr val="BC2910"/>
                </a:solidFill>
              </a:rPr>
            </a:br>
            <a:endParaRPr lang="en-US" sz="3200" dirty="0">
              <a:solidFill>
                <a:srgbClr val="BC2910"/>
              </a:solidFill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81000" y="136586"/>
            <a:ext cx="1752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 u="sng" dirty="0" err="1"/>
              <a:t>Nhận</a:t>
            </a:r>
            <a:r>
              <a:rPr lang="en-US" b="1" u="sng" dirty="0"/>
              <a:t> </a:t>
            </a:r>
            <a:r>
              <a:rPr lang="en-US" b="1" u="sng" dirty="0" err="1"/>
              <a:t>xét</a:t>
            </a:r>
            <a:endParaRPr lang="en-US" b="1" u="sng" dirty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-75950" y="4017020"/>
            <a:ext cx="914399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BC2910"/>
                </a:solidFill>
              </a:rPr>
              <a:t> </a:t>
            </a:r>
            <a:r>
              <a:rPr lang="en-US" dirty="0">
                <a:solidFill>
                  <a:srgbClr val="FF00FF"/>
                </a:solidFill>
              </a:rPr>
              <a:t>Ta </a:t>
            </a:r>
            <a:r>
              <a:rPr lang="en-US" dirty="0" err="1">
                <a:solidFill>
                  <a:srgbClr val="FF00FF"/>
                </a:solidFill>
              </a:rPr>
              <a:t>gọi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err="1">
                <a:solidFill>
                  <a:srgbClr val="FF00FF"/>
                </a:solidFill>
              </a:rPr>
              <a:t>sô</a:t>
            </a:r>
            <a:r>
              <a:rPr lang="en-US" dirty="0">
                <a:solidFill>
                  <a:srgbClr val="FF00FF"/>
                </a:solidFill>
              </a:rPr>
              <a:t>́ </a:t>
            </a:r>
            <a:r>
              <a:rPr lang="en-US" b="1" dirty="0"/>
              <a:t>5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err="1">
                <a:solidFill>
                  <a:srgbClr val="FF00FF"/>
                </a:solidFill>
              </a:rPr>
              <a:t>là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err="1">
                <a:solidFill>
                  <a:srgbClr val="FF00FF"/>
                </a:solidFill>
              </a:rPr>
              <a:t>sô</a:t>
            </a:r>
            <a:r>
              <a:rPr lang="en-US" dirty="0">
                <a:solidFill>
                  <a:srgbClr val="FF00FF"/>
                </a:solidFill>
              </a:rPr>
              <a:t>́ </a:t>
            </a:r>
            <a:r>
              <a:rPr lang="en-US" b="1" dirty="0" err="1"/>
              <a:t>trung</a:t>
            </a:r>
            <a:r>
              <a:rPr lang="en-US" b="1" dirty="0"/>
              <a:t> </a:t>
            </a:r>
            <a:r>
              <a:rPr lang="en-US" b="1" dirty="0" err="1"/>
              <a:t>bình</a:t>
            </a:r>
            <a:r>
              <a:rPr lang="en-US" b="1" dirty="0"/>
              <a:t> </a:t>
            </a:r>
            <a:r>
              <a:rPr lang="en-US" b="1" dirty="0" err="1"/>
              <a:t>cộng</a:t>
            </a:r>
            <a:r>
              <a:rPr lang="en-US" b="1" dirty="0"/>
              <a:t> </a:t>
            </a:r>
            <a:r>
              <a:rPr lang="en-US" dirty="0" err="1">
                <a:solidFill>
                  <a:srgbClr val="FF00FF"/>
                </a:solidFill>
              </a:rPr>
              <a:t>của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err="1">
                <a:solidFill>
                  <a:srgbClr val="FF00FF"/>
                </a:solidFill>
              </a:rPr>
              <a:t>hai</a:t>
            </a:r>
            <a:r>
              <a:rPr lang="en-US" dirty="0">
                <a:solidFill>
                  <a:srgbClr val="FF00FF"/>
                </a:solidFill>
              </a:rPr>
              <a:t> </a:t>
            </a:r>
            <a:r>
              <a:rPr lang="en-US" dirty="0" err="1">
                <a:solidFill>
                  <a:srgbClr val="FF00FF"/>
                </a:solidFill>
              </a:rPr>
              <a:t>sô</a:t>
            </a:r>
            <a:r>
              <a:rPr lang="en-US" dirty="0">
                <a:solidFill>
                  <a:srgbClr val="FF00FF"/>
                </a:solidFill>
              </a:rPr>
              <a:t>́ </a:t>
            </a:r>
            <a:r>
              <a:rPr lang="en-US" b="1" dirty="0"/>
              <a:t>6 </a:t>
            </a:r>
            <a:r>
              <a:rPr lang="en-US" b="1" dirty="0" err="1"/>
              <a:t>và</a:t>
            </a:r>
            <a:r>
              <a:rPr lang="en-US" b="1" dirty="0"/>
              <a:t> 4.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214948" y="942476"/>
            <a:ext cx="8954089" cy="929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</a:pPr>
            <a:r>
              <a:rPr lang="en-US" dirty="0" err="1">
                <a:solidFill>
                  <a:srgbClr val="000000"/>
                </a:solidFill>
              </a:rPr>
              <a:t>Muốn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biết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khi</a:t>
            </a:r>
            <a:r>
              <a:rPr lang="en-US" dirty="0">
                <a:solidFill>
                  <a:srgbClr val="000000"/>
                </a:solidFill>
              </a:rPr>
              <a:t> chia </a:t>
            </a:r>
            <a:r>
              <a:rPr lang="en-US" dirty="0" err="1">
                <a:solidFill>
                  <a:srgbClr val="000000"/>
                </a:solidFill>
              </a:rPr>
              <a:t>đều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mỗi</a:t>
            </a:r>
            <a:r>
              <a:rPr lang="en-US" dirty="0">
                <a:solidFill>
                  <a:srgbClr val="000000"/>
                </a:solidFill>
              </a:rPr>
              <a:t> can </a:t>
            </a:r>
            <a:r>
              <a:rPr lang="en-US" dirty="0" err="1">
                <a:solidFill>
                  <a:srgbClr val="000000"/>
                </a:solidFill>
              </a:rPr>
              <a:t>có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bao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nhiêu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lít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dầu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60000"/>
              </a:lnSpc>
            </a:pPr>
            <a:r>
              <a:rPr lang="en-US" dirty="0">
                <a:solidFill>
                  <a:srgbClr val="000000"/>
                </a:solidFill>
              </a:rPr>
              <a:t>ta </a:t>
            </a:r>
            <a:r>
              <a:rPr lang="en-US" dirty="0" err="1">
                <a:solidFill>
                  <a:srgbClr val="000000"/>
                </a:solidFill>
              </a:rPr>
              <a:t>làm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thê</a:t>
            </a:r>
            <a:r>
              <a:rPr lang="en-US" dirty="0">
                <a:solidFill>
                  <a:srgbClr val="000000"/>
                </a:solidFill>
              </a:rPr>
              <a:t>́ </a:t>
            </a:r>
            <a:r>
              <a:rPr lang="en-US" dirty="0" err="1">
                <a:solidFill>
                  <a:srgbClr val="000000"/>
                </a:solidFill>
              </a:rPr>
              <a:t>nào</a:t>
            </a:r>
            <a:r>
              <a:rPr lang="en-US" dirty="0">
                <a:solidFill>
                  <a:srgbClr val="000000"/>
                </a:solidFill>
              </a:rPr>
              <a:t> ?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-125422" y="3164721"/>
            <a:ext cx="89646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rgbClr val="000000"/>
                </a:solidFill>
              </a:rPr>
              <a:t>   Ta </a:t>
            </a:r>
            <a:r>
              <a:rPr lang="en-US" altLang="en-US" sz="2800" dirty="0" err="1">
                <a:solidFill>
                  <a:srgbClr val="000000"/>
                </a:solidFill>
              </a:rPr>
              <a:t>nói</a:t>
            </a:r>
            <a:r>
              <a:rPr lang="en-US" altLang="en-US" sz="2800" dirty="0">
                <a:solidFill>
                  <a:srgbClr val="000000"/>
                </a:solidFill>
              </a:rPr>
              <a:t>: Can </a:t>
            </a:r>
            <a:r>
              <a:rPr lang="en-US" altLang="en-US" sz="2800" dirty="0" err="1">
                <a:solidFill>
                  <a:srgbClr val="000000"/>
                </a:solidFill>
              </a:rPr>
              <a:t>thứ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nhất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</a:rPr>
              <a:t> 6 </a:t>
            </a:r>
            <a:r>
              <a:rPr lang="en-US" altLang="en-US" sz="2800" dirty="0" err="1">
                <a:solidFill>
                  <a:srgbClr val="000000"/>
                </a:solidFill>
              </a:rPr>
              <a:t>lít</a:t>
            </a:r>
            <a:r>
              <a:rPr lang="en-US" altLang="en-US" sz="2800" dirty="0">
                <a:solidFill>
                  <a:srgbClr val="000000"/>
                </a:solidFill>
              </a:rPr>
              <a:t>, can </a:t>
            </a:r>
            <a:r>
              <a:rPr lang="en-US" altLang="en-US" sz="2800" dirty="0" err="1">
                <a:solidFill>
                  <a:srgbClr val="000000"/>
                </a:solidFill>
              </a:rPr>
              <a:t>thứ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hai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</a:rPr>
              <a:t> 4 </a:t>
            </a:r>
            <a:r>
              <a:rPr lang="en-US" altLang="en-US" sz="2800" dirty="0" err="1">
                <a:solidFill>
                  <a:srgbClr val="000000"/>
                </a:solidFill>
              </a:rPr>
              <a:t>lít</a:t>
            </a:r>
            <a:r>
              <a:rPr lang="en-US" altLang="en-US" sz="2800" dirty="0">
                <a:solidFill>
                  <a:srgbClr val="000000"/>
                </a:solidFill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</a:rPr>
              <a:t>vậy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lít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dầu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rót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đều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vào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mỗi</a:t>
            </a:r>
            <a:r>
              <a:rPr lang="en-US" altLang="en-US" sz="2800" dirty="0">
                <a:solidFill>
                  <a:srgbClr val="000000"/>
                </a:solidFill>
              </a:rPr>
              <a:t> can </a:t>
            </a:r>
            <a:r>
              <a:rPr lang="en-US" altLang="en-US" sz="2800" dirty="0" err="1">
                <a:solidFill>
                  <a:srgbClr val="000000"/>
                </a:solidFill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</a:rPr>
              <a:t> 5l hay </a:t>
            </a:r>
            <a:r>
              <a:rPr lang="en-US" altLang="en-US" sz="2800" dirty="0" err="1">
                <a:solidFill>
                  <a:srgbClr val="000000"/>
                </a:solidFill>
              </a:rPr>
              <a:t>trung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bình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mỗi</a:t>
            </a:r>
            <a:r>
              <a:rPr lang="en-US" altLang="en-US" sz="2800" dirty="0">
                <a:solidFill>
                  <a:srgbClr val="000000"/>
                </a:solidFill>
              </a:rPr>
              <a:t> can </a:t>
            </a:r>
            <a:r>
              <a:rPr lang="en-US" altLang="en-US" sz="2800" dirty="0" err="1">
                <a:solidFill>
                  <a:srgbClr val="000000"/>
                </a:solidFill>
              </a:rPr>
              <a:t>có</a:t>
            </a:r>
            <a:r>
              <a:rPr lang="en-US" altLang="en-US" sz="2800" dirty="0">
                <a:solidFill>
                  <a:srgbClr val="000000"/>
                </a:solidFill>
              </a:rPr>
              <a:t> 5 </a:t>
            </a:r>
            <a:r>
              <a:rPr lang="en-US" altLang="en-US" sz="2800" dirty="0" err="1">
                <a:solidFill>
                  <a:srgbClr val="000000"/>
                </a:solidFill>
              </a:rPr>
              <a:t>lít</a:t>
            </a:r>
            <a:r>
              <a:rPr lang="en-US" altLang="en-US" sz="28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-106001" y="4666769"/>
            <a:ext cx="8869680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  </a:t>
            </a:r>
            <a:r>
              <a:rPr lang="en-US" altLang="en-US" sz="2800" dirty="0" err="1">
                <a:solidFill>
                  <a:srgbClr val="000000"/>
                </a:solidFill>
              </a:rPr>
              <a:t>Vậy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muốn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tìm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/>
              <a:t>trung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cộng</a:t>
            </a:r>
            <a:r>
              <a:rPr lang="en-US" altLang="en-US" sz="2800" b="1" dirty="0"/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</a:rPr>
              <a:t>  2 </a:t>
            </a:r>
            <a:r>
              <a:rPr lang="en-US" altLang="en-US" sz="2800" dirty="0" err="1">
                <a:solidFill>
                  <a:srgbClr val="000000"/>
                </a:solidFill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</a:rPr>
              <a:t> ta </a:t>
            </a:r>
            <a:r>
              <a:rPr lang="en-US" altLang="en-US" sz="2800" dirty="0" err="1">
                <a:solidFill>
                  <a:srgbClr val="000000"/>
                </a:solidFill>
              </a:rPr>
              <a:t>làm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thế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nào</a:t>
            </a:r>
            <a:r>
              <a:rPr lang="en-US" altLang="en-US" sz="2800" dirty="0">
                <a:solidFill>
                  <a:srgbClr val="000000"/>
                </a:solidFill>
              </a:rPr>
              <a:t>?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   </a:t>
            </a:r>
            <a:r>
              <a:rPr lang="en-US" altLang="en-US" sz="2800" b="1" dirty="0" err="1">
                <a:solidFill>
                  <a:srgbClr val="7030A0"/>
                </a:solidFill>
              </a:rPr>
              <a:t>Muốn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tìm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/>
              <a:t>trung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cộng</a:t>
            </a:r>
            <a:r>
              <a:rPr lang="en-US" altLang="en-US" sz="2800" b="1" dirty="0"/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của</a:t>
            </a:r>
            <a:r>
              <a:rPr lang="en-US" altLang="en-US" sz="2800" b="1" dirty="0">
                <a:solidFill>
                  <a:srgbClr val="7030A0"/>
                </a:solidFill>
              </a:rPr>
              <a:t> 2 </a:t>
            </a:r>
            <a:r>
              <a:rPr lang="en-US" altLang="en-US" sz="2800" b="1" dirty="0" err="1">
                <a:solidFill>
                  <a:srgbClr val="7030A0"/>
                </a:solidFill>
              </a:rPr>
              <a:t>số</a:t>
            </a:r>
            <a:r>
              <a:rPr lang="en-US" altLang="en-US" sz="2800" b="1" dirty="0">
                <a:solidFill>
                  <a:srgbClr val="7030A0"/>
                </a:solidFill>
              </a:rPr>
              <a:t> ta </a:t>
            </a:r>
            <a:r>
              <a:rPr lang="en-US" altLang="en-US" sz="2800" b="1" dirty="0" err="1">
                <a:solidFill>
                  <a:srgbClr val="7030A0"/>
                </a:solidFill>
              </a:rPr>
              <a:t>tính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/>
              <a:t>tổng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của</a:t>
            </a:r>
            <a:endParaRPr lang="en-US" altLang="en-US" sz="2800" b="1" dirty="0">
              <a:solidFill>
                <a:srgbClr val="7030A0"/>
              </a:solidFill>
            </a:endParaRPr>
          </a:p>
          <a:p>
            <a:pPr eaLnBrk="1" hangingPunct="1">
              <a:lnSpc>
                <a:spcPct val="60000"/>
              </a:lnSpc>
            </a:pP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hai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số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đó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rồi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/>
              <a:t>chia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tổng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đó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cho</a:t>
            </a:r>
            <a:r>
              <a:rPr lang="en-US" altLang="en-US" sz="2800" b="1" dirty="0">
                <a:solidFill>
                  <a:srgbClr val="7030A0"/>
                </a:solidFill>
              </a:rPr>
              <a:t> 2.</a:t>
            </a: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-139374" y="4601795"/>
            <a:ext cx="8869680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  </a:t>
            </a:r>
            <a:r>
              <a:rPr lang="en-US" altLang="en-US" sz="2800" dirty="0" err="1">
                <a:solidFill>
                  <a:srgbClr val="000000"/>
                </a:solidFill>
              </a:rPr>
              <a:t>Vậy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muốn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tìm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/>
              <a:t>trung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cộng</a:t>
            </a:r>
            <a:r>
              <a:rPr lang="en-US" altLang="en-US" sz="2800" b="1" dirty="0"/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</a:rPr>
              <a:t>  </a:t>
            </a:r>
            <a:r>
              <a:rPr lang="en-US" altLang="en-US" sz="2800" dirty="0" smtClean="0">
                <a:solidFill>
                  <a:srgbClr val="000000"/>
                </a:solidFill>
              </a:rPr>
              <a:t>6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và</a:t>
            </a:r>
            <a:r>
              <a:rPr lang="en-US" altLang="en-US" sz="2800" dirty="0" smtClean="0">
                <a:solidFill>
                  <a:srgbClr val="000000"/>
                </a:solidFill>
              </a:rPr>
              <a:t> 4 ta </a:t>
            </a:r>
            <a:r>
              <a:rPr lang="en-US" altLang="en-US" sz="2800" dirty="0" err="1">
                <a:solidFill>
                  <a:srgbClr val="000000"/>
                </a:solidFill>
              </a:rPr>
              <a:t>làm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thế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nào</a:t>
            </a:r>
            <a:r>
              <a:rPr lang="en-US" altLang="en-US" sz="2800" dirty="0">
                <a:solidFill>
                  <a:srgbClr val="000000"/>
                </a:solidFill>
              </a:rPr>
              <a:t>?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   </a:t>
            </a:r>
            <a:r>
              <a:rPr lang="en-US" altLang="en-US" sz="2800" b="1" dirty="0" err="1">
                <a:solidFill>
                  <a:srgbClr val="7030A0"/>
                </a:solidFill>
              </a:rPr>
              <a:t>Muốn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tìm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/>
              <a:t>trung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cộng</a:t>
            </a:r>
            <a:r>
              <a:rPr lang="en-US" altLang="en-US" sz="2800" b="1" dirty="0"/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của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6 </a:t>
            </a:r>
            <a:r>
              <a:rPr lang="en-US" altLang="en-US" sz="2800" b="1" dirty="0" err="1" smtClean="0">
                <a:solidFill>
                  <a:srgbClr val="7030A0"/>
                </a:solidFill>
              </a:rPr>
              <a:t>và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 4 ta </a:t>
            </a:r>
            <a:r>
              <a:rPr lang="en-US" altLang="en-US" sz="2800" b="1" dirty="0" err="1">
                <a:solidFill>
                  <a:srgbClr val="7030A0"/>
                </a:solidFill>
              </a:rPr>
              <a:t>tính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/>
              <a:t>tổng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của</a:t>
            </a:r>
            <a:endParaRPr lang="en-US" altLang="en-US" sz="2800" b="1" dirty="0">
              <a:solidFill>
                <a:srgbClr val="7030A0"/>
              </a:solidFill>
            </a:endParaRPr>
          </a:p>
          <a:p>
            <a:pPr eaLnBrk="1" hangingPunct="1">
              <a:lnSpc>
                <a:spcPct val="60000"/>
              </a:lnSpc>
            </a:pP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hai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số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đó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rồi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/>
              <a:t>chia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tổng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đó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cho</a:t>
            </a:r>
            <a:r>
              <a:rPr lang="en-US" altLang="en-US" sz="2800" b="1" dirty="0">
                <a:solidFill>
                  <a:srgbClr val="7030A0"/>
                </a:solidFill>
              </a:rPr>
              <a:t> 2.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6" grpId="0" autoUpdateAnimBg="0"/>
      <p:bldP spid="7" grpId="0" autoUpdateAnimBg="0"/>
      <p:bldP spid="8" grpId="0" build="allAtOnce"/>
      <p:bldP spid="9" grpId="0" build="allAtOnce"/>
      <p:bldP spid="9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9416" y="135570"/>
            <a:ext cx="838200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vi-VN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ài</a:t>
            </a:r>
            <a:r>
              <a:rPr lang="en-US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</a:t>
            </a:r>
            <a:r>
              <a:rPr lang="vi-VN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ố</a:t>
            </a:r>
            <a:r>
              <a:rPr lang="en-US" sz="2400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</a:t>
            </a:r>
            <a:r>
              <a:rPr lang="en-US" dirty="0"/>
              <a:t> : </a:t>
            </a:r>
            <a:r>
              <a:rPr lang="en-US" sz="2400" dirty="0" err="1">
                <a:solidFill>
                  <a:srgbClr val="000000"/>
                </a:solidFill>
              </a:rPr>
              <a:t>Sô</a:t>
            </a:r>
            <a:r>
              <a:rPr lang="en-US" sz="2400" dirty="0">
                <a:solidFill>
                  <a:srgbClr val="000000"/>
                </a:solidFill>
              </a:rPr>
              <a:t>́ </a:t>
            </a:r>
            <a:r>
              <a:rPr lang="en-US" sz="2400" dirty="0" err="1">
                <a:solidFill>
                  <a:srgbClr val="000000"/>
                </a:solidFill>
              </a:rPr>
              <a:t>học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của</a:t>
            </a:r>
            <a:r>
              <a:rPr lang="en-US" sz="2400" dirty="0">
                <a:solidFill>
                  <a:srgbClr val="000000"/>
                </a:solidFill>
              </a:rPr>
              <a:t> 3 </a:t>
            </a:r>
            <a:r>
              <a:rPr lang="en-US" sz="2400" dirty="0" err="1">
                <a:solidFill>
                  <a:srgbClr val="000000"/>
                </a:solidFill>
              </a:rPr>
              <a:t>lớp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lần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lượt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là</a:t>
            </a:r>
            <a:r>
              <a:rPr lang="en-US" sz="2400" dirty="0">
                <a:solidFill>
                  <a:srgbClr val="000000"/>
                </a:solidFill>
              </a:rPr>
              <a:t> 25 </a:t>
            </a:r>
            <a:r>
              <a:rPr lang="en-US" sz="2400" dirty="0" err="1">
                <a:solidFill>
                  <a:srgbClr val="000000"/>
                </a:solidFill>
              </a:rPr>
              <a:t>học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sinh</a:t>
            </a:r>
            <a:r>
              <a:rPr lang="en-US" sz="2400" dirty="0">
                <a:solidFill>
                  <a:srgbClr val="000000"/>
                </a:solidFill>
              </a:rPr>
              <a:t>, 27 </a:t>
            </a:r>
            <a:r>
              <a:rPr lang="en-US" sz="2400" dirty="0" err="1">
                <a:solidFill>
                  <a:srgbClr val="000000"/>
                </a:solidFill>
              </a:rPr>
              <a:t>học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sinh</a:t>
            </a:r>
            <a:r>
              <a:rPr lang="en-US" sz="2400" dirty="0">
                <a:solidFill>
                  <a:srgbClr val="000000"/>
                </a:solidFill>
              </a:rPr>
              <a:t>, 32 </a:t>
            </a:r>
            <a:r>
              <a:rPr lang="en-US" sz="2400" dirty="0" err="1">
                <a:solidFill>
                  <a:srgbClr val="000000"/>
                </a:solidFill>
              </a:rPr>
              <a:t>học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sinh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  <a:r>
              <a:rPr lang="en-US" sz="2400" dirty="0" err="1">
                <a:solidFill>
                  <a:srgbClr val="000000"/>
                </a:solidFill>
              </a:rPr>
              <a:t>Hỏi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trung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mỗi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lớp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nhiêu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học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sinh</a:t>
            </a:r>
            <a:r>
              <a:rPr lang="en-US" sz="2400" dirty="0">
                <a:solidFill>
                  <a:srgbClr val="000000"/>
                </a:solidFill>
              </a:rPr>
              <a:t> ?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7016" y="1439068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u="sng">
                <a:solidFill>
                  <a:schemeClr val="tx2"/>
                </a:solidFill>
              </a:rPr>
              <a:t>Tóm tắt:</a:t>
            </a:r>
          </a:p>
        </p:txBody>
      </p:sp>
      <p:sp>
        <p:nvSpPr>
          <p:cNvPr id="6180" name="Text Box 36"/>
          <p:cNvSpPr txBox="1">
            <a:spLocks noChangeArrowheads="1"/>
          </p:cNvSpPr>
          <p:nvPr/>
        </p:nvSpPr>
        <p:spPr bwMode="auto">
          <a:xfrm>
            <a:off x="4096566" y="2501106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u="sng" dirty="0" err="1">
                <a:solidFill>
                  <a:schemeClr val="tx2"/>
                </a:solidFill>
              </a:rPr>
              <a:t>Bài</a:t>
            </a:r>
            <a:r>
              <a:rPr lang="en-US" sz="2400" b="1" u="sng" dirty="0">
                <a:solidFill>
                  <a:schemeClr val="tx2"/>
                </a:solidFill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</a:rPr>
              <a:t>giải</a:t>
            </a:r>
            <a:endParaRPr lang="en-US" sz="2400" b="1" u="sng" dirty="0">
              <a:solidFill>
                <a:schemeClr val="tx2"/>
              </a:solidFill>
            </a:endParaRPr>
          </a:p>
        </p:txBody>
      </p:sp>
      <p:grpSp>
        <p:nvGrpSpPr>
          <p:cNvPr id="6207" name="Group 63"/>
          <p:cNvGrpSpPr>
            <a:grpSpLocks/>
          </p:cNvGrpSpPr>
          <p:nvPr/>
        </p:nvGrpSpPr>
        <p:grpSpPr bwMode="auto">
          <a:xfrm>
            <a:off x="1753416" y="1134268"/>
            <a:ext cx="7162800" cy="1595438"/>
            <a:chOff x="336" y="1680"/>
            <a:chExt cx="5065" cy="1005"/>
          </a:xfrm>
        </p:grpSpPr>
        <p:sp>
          <p:nvSpPr>
            <p:cNvPr id="6187" name="Text Box 43"/>
            <p:cNvSpPr txBox="1">
              <a:spLocks noChangeArrowheads="1"/>
            </p:cNvSpPr>
            <p:nvPr/>
          </p:nvSpPr>
          <p:spPr bwMode="auto">
            <a:xfrm>
              <a:off x="564" y="1726"/>
              <a:ext cx="105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1109B7"/>
                  </a:solidFill>
                </a:rPr>
                <a:t>25 </a:t>
              </a:r>
              <a:r>
                <a:rPr lang="en-US" sz="2000">
                  <a:solidFill>
                    <a:srgbClr val="1109B7"/>
                  </a:solidFill>
                </a:rPr>
                <a:t>học sinh</a:t>
              </a:r>
            </a:p>
          </p:txBody>
        </p:sp>
        <p:grpSp>
          <p:nvGrpSpPr>
            <p:cNvPr id="6188" name="Group 44"/>
            <p:cNvGrpSpPr>
              <a:grpSpLocks/>
            </p:cNvGrpSpPr>
            <p:nvPr/>
          </p:nvGrpSpPr>
          <p:grpSpPr bwMode="auto">
            <a:xfrm>
              <a:off x="336" y="2104"/>
              <a:ext cx="5040" cy="0"/>
              <a:chOff x="576" y="2304"/>
              <a:chExt cx="5040" cy="0"/>
            </a:xfrm>
          </p:grpSpPr>
          <p:sp>
            <p:nvSpPr>
              <p:cNvPr id="6189" name="Line 45"/>
              <p:cNvSpPr>
                <a:spLocks noChangeShapeType="1"/>
              </p:cNvSpPr>
              <p:nvPr/>
            </p:nvSpPr>
            <p:spPr bwMode="auto">
              <a:xfrm>
                <a:off x="576" y="2304"/>
                <a:ext cx="129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90" name="Line 46"/>
              <p:cNvSpPr>
                <a:spLocks noChangeShapeType="1"/>
              </p:cNvSpPr>
              <p:nvPr/>
            </p:nvSpPr>
            <p:spPr bwMode="auto">
              <a:xfrm>
                <a:off x="3456" y="2304"/>
                <a:ext cx="21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91" name="Line 47"/>
              <p:cNvSpPr>
                <a:spLocks noChangeShapeType="1"/>
              </p:cNvSpPr>
              <p:nvPr/>
            </p:nvSpPr>
            <p:spPr bwMode="auto">
              <a:xfrm>
                <a:off x="1872" y="2304"/>
                <a:ext cx="158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192" name="Text Box 48"/>
            <p:cNvSpPr txBox="1">
              <a:spLocks noChangeArrowheads="1"/>
            </p:cNvSpPr>
            <p:nvPr/>
          </p:nvSpPr>
          <p:spPr bwMode="auto">
            <a:xfrm>
              <a:off x="1901" y="1680"/>
              <a:ext cx="11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</a:rPr>
                <a:t>  </a:t>
              </a:r>
              <a:r>
                <a:rPr lang="en-US" sz="2400">
                  <a:solidFill>
                    <a:srgbClr val="1109B7"/>
                  </a:solidFill>
                </a:rPr>
                <a:t>27 </a:t>
              </a:r>
              <a:r>
                <a:rPr lang="en-US" sz="2000">
                  <a:solidFill>
                    <a:srgbClr val="1109B7"/>
                  </a:solidFill>
                </a:rPr>
                <a:t>học sinh </a:t>
              </a:r>
            </a:p>
          </p:txBody>
        </p:sp>
        <p:sp>
          <p:nvSpPr>
            <p:cNvPr id="6193" name="Text Box 49"/>
            <p:cNvSpPr txBox="1">
              <a:spLocks noChangeArrowheads="1"/>
            </p:cNvSpPr>
            <p:nvPr/>
          </p:nvSpPr>
          <p:spPr bwMode="auto">
            <a:xfrm>
              <a:off x="3671" y="1680"/>
              <a:ext cx="1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chemeClr val="tx1"/>
                  </a:solidFill>
                </a:rPr>
                <a:t>       </a:t>
              </a:r>
              <a:r>
                <a:rPr lang="en-US" sz="2400">
                  <a:solidFill>
                    <a:srgbClr val="1109B7"/>
                  </a:solidFill>
                </a:rPr>
                <a:t>32 </a:t>
              </a:r>
              <a:r>
                <a:rPr lang="en-US" sz="2000">
                  <a:solidFill>
                    <a:srgbClr val="1109B7"/>
                  </a:solidFill>
                </a:rPr>
                <a:t>học sinh</a:t>
              </a:r>
            </a:p>
          </p:txBody>
        </p:sp>
        <p:grpSp>
          <p:nvGrpSpPr>
            <p:cNvPr id="6194" name="Group 50"/>
            <p:cNvGrpSpPr>
              <a:grpSpLocks/>
            </p:cNvGrpSpPr>
            <p:nvPr/>
          </p:nvGrpSpPr>
          <p:grpSpPr bwMode="auto">
            <a:xfrm>
              <a:off x="337" y="2341"/>
              <a:ext cx="5040" cy="0"/>
              <a:chOff x="480" y="2688"/>
              <a:chExt cx="5040" cy="0"/>
            </a:xfrm>
          </p:grpSpPr>
          <p:sp>
            <p:nvSpPr>
              <p:cNvPr id="6195" name="Line 51"/>
              <p:cNvSpPr>
                <a:spLocks noChangeShapeType="1"/>
              </p:cNvSpPr>
              <p:nvPr/>
            </p:nvSpPr>
            <p:spPr bwMode="auto">
              <a:xfrm>
                <a:off x="480" y="2688"/>
                <a:ext cx="16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96" name="Line 52"/>
              <p:cNvSpPr>
                <a:spLocks noChangeShapeType="1"/>
              </p:cNvSpPr>
              <p:nvPr/>
            </p:nvSpPr>
            <p:spPr bwMode="auto">
              <a:xfrm>
                <a:off x="2160" y="2688"/>
                <a:ext cx="16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97" name="Line 53"/>
              <p:cNvSpPr>
                <a:spLocks noChangeShapeType="1"/>
              </p:cNvSpPr>
              <p:nvPr/>
            </p:nvSpPr>
            <p:spPr bwMode="auto">
              <a:xfrm>
                <a:off x="3840" y="2688"/>
                <a:ext cx="168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198" name="Text Box 54"/>
            <p:cNvSpPr txBox="1">
              <a:spLocks noChangeArrowheads="1"/>
            </p:cNvSpPr>
            <p:nvPr/>
          </p:nvSpPr>
          <p:spPr bwMode="auto">
            <a:xfrm>
              <a:off x="697" y="2373"/>
              <a:ext cx="1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1109B7"/>
                  </a:solidFill>
                </a:rPr>
                <a:t>? </a:t>
              </a:r>
              <a:r>
                <a:rPr lang="en-US" sz="2000">
                  <a:solidFill>
                    <a:srgbClr val="1109B7"/>
                  </a:solidFill>
                </a:rPr>
                <a:t>học sinh</a:t>
              </a:r>
            </a:p>
          </p:txBody>
        </p:sp>
        <p:sp>
          <p:nvSpPr>
            <p:cNvPr id="6199" name="Text Box 55"/>
            <p:cNvSpPr txBox="1">
              <a:spLocks noChangeArrowheads="1"/>
            </p:cNvSpPr>
            <p:nvPr/>
          </p:nvSpPr>
          <p:spPr bwMode="auto">
            <a:xfrm>
              <a:off x="2417" y="2397"/>
              <a:ext cx="14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1109B7"/>
                  </a:solidFill>
                </a:rPr>
                <a:t>? </a:t>
              </a:r>
              <a:r>
                <a:rPr lang="en-US" sz="2000">
                  <a:solidFill>
                    <a:srgbClr val="1109B7"/>
                  </a:solidFill>
                </a:rPr>
                <a:t>học sinh</a:t>
              </a:r>
            </a:p>
          </p:txBody>
        </p:sp>
        <p:sp>
          <p:nvSpPr>
            <p:cNvPr id="6200" name="Text Box 56"/>
            <p:cNvSpPr txBox="1">
              <a:spLocks noChangeArrowheads="1"/>
            </p:cNvSpPr>
            <p:nvPr/>
          </p:nvSpPr>
          <p:spPr bwMode="auto">
            <a:xfrm>
              <a:off x="4105" y="2381"/>
              <a:ext cx="129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1109B7"/>
                  </a:solidFill>
                </a:rPr>
                <a:t>? </a:t>
              </a:r>
              <a:r>
                <a:rPr lang="en-US" sz="2000">
                  <a:solidFill>
                    <a:srgbClr val="1109B7"/>
                  </a:solidFill>
                </a:rPr>
                <a:t>học sinh</a:t>
              </a:r>
            </a:p>
          </p:txBody>
        </p:sp>
        <p:sp>
          <p:nvSpPr>
            <p:cNvPr id="6201" name="AutoShape 57"/>
            <p:cNvSpPr>
              <a:spLocks/>
            </p:cNvSpPr>
            <p:nvPr/>
          </p:nvSpPr>
          <p:spPr bwMode="auto">
            <a:xfrm rot="16200000">
              <a:off x="1120" y="1578"/>
              <a:ext cx="90" cy="1656"/>
            </a:xfrm>
            <a:prstGeom prst="leftBrace">
              <a:avLst>
                <a:gd name="adj1" fmla="val 153333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2" name="AutoShape 58"/>
            <p:cNvSpPr>
              <a:spLocks/>
            </p:cNvSpPr>
            <p:nvPr/>
          </p:nvSpPr>
          <p:spPr bwMode="auto">
            <a:xfrm rot="16200000">
              <a:off x="2821" y="1600"/>
              <a:ext cx="90" cy="1656"/>
            </a:xfrm>
            <a:prstGeom prst="leftBrace">
              <a:avLst>
                <a:gd name="adj1" fmla="val 153333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3" name="AutoShape 59"/>
            <p:cNvSpPr>
              <a:spLocks/>
            </p:cNvSpPr>
            <p:nvPr/>
          </p:nvSpPr>
          <p:spPr bwMode="auto">
            <a:xfrm rot="16200000">
              <a:off x="4500" y="1600"/>
              <a:ext cx="90" cy="1656"/>
            </a:xfrm>
            <a:prstGeom prst="leftBrace">
              <a:avLst>
                <a:gd name="adj1" fmla="val 153333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4" name="AutoShape 60"/>
            <p:cNvSpPr>
              <a:spLocks/>
            </p:cNvSpPr>
            <p:nvPr/>
          </p:nvSpPr>
          <p:spPr bwMode="auto">
            <a:xfrm rot="5400000" flipV="1">
              <a:off x="938" y="1382"/>
              <a:ext cx="91" cy="1247"/>
            </a:xfrm>
            <a:prstGeom prst="leftBrace">
              <a:avLst>
                <a:gd name="adj1" fmla="val 114194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5" name="AutoShape 61"/>
            <p:cNvSpPr>
              <a:spLocks/>
            </p:cNvSpPr>
            <p:nvPr/>
          </p:nvSpPr>
          <p:spPr bwMode="auto">
            <a:xfrm rot="5400000" flipV="1">
              <a:off x="2356" y="1249"/>
              <a:ext cx="114" cy="1519"/>
            </a:xfrm>
            <a:prstGeom prst="leftBrace">
              <a:avLst>
                <a:gd name="adj1" fmla="val 111038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06" name="AutoShape 62"/>
            <p:cNvSpPr>
              <a:spLocks/>
            </p:cNvSpPr>
            <p:nvPr/>
          </p:nvSpPr>
          <p:spPr bwMode="auto">
            <a:xfrm rot="5400000" flipV="1">
              <a:off x="4238" y="954"/>
              <a:ext cx="114" cy="2109"/>
            </a:xfrm>
            <a:prstGeom prst="leftBrace">
              <a:avLst>
                <a:gd name="adj1" fmla="val 1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209" name="Text Box 65"/>
          <p:cNvSpPr txBox="1">
            <a:spLocks noChangeArrowheads="1"/>
          </p:cNvSpPr>
          <p:nvPr/>
        </p:nvSpPr>
        <p:spPr bwMode="auto">
          <a:xfrm>
            <a:off x="3058341" y="3720306"/>
            <a:ext cx="3733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800" b="1" u="sng"/>
          </a:p>
        </p:txBody>
      </p:sp>
      <p:sp>
        <p:nvSpPr>
          <p:cNvPr id="6210" name="Text Box 66"/>
          <p:cNvSpPr txBox="1">
            <a:spLocks noChangeArrowheads="1"/>
          </p:cNvSpPr>
          <p:nvPr/>
        </p:nvSpPr>
        <p:spPr bwMode="auto">
          <a:xfrm>
            <a:off x="2372541" y="3110706"/>
            <a:ext cx="5562600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800">
                <a:solidFill>
                  <a:srgbClr val="000000"/>
                </a:solidFill>
              </a:rPr>
              <a:t>Tổng số học sinh của 3 lớp  là: </a:t>
            </a:r>
          </a:p>
          <a:p>
            <a:endParaRPr lang="en-US" sz="2800" b="1" u="sng"/>
          </a:p>
        </p:txBody>
      </p:sp>
      <p:sp>
        <p:nvSpPr>
          <p:cNvPr id="6211" name="Text Box 67"/>
          <p:cNvSpPr txBox="1">
            <a:spLocks noChangeArrowheads="1"/>
          </p:cNvSpPr>
          <p:nvPr/>
        </p:nvSpPr>
        <p:spPr bwMode="auto">
          <a:xfrm>
            <a:off x="2553516" y="3491706"/>
            <a:ext cx="2409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>
                <a:solidFill>
                  <a:srgbClr val="000000"/>
                </a:solidFill>
              </a:rPr>
              <a:t>25 + 27 + 32 =</a:t>
            </a:r>
          </a:p>
        </p:txBody>
      </p:sp>
      <p:sp>
        <p:nvSpPr>
          <p:cNvPr id="6212" name="Text Box 68"/>
          <p:cNvSpPr txBox="1">
            <a:spLocks noChangeArrowheads="1"/>
          </p:cNvSpPr>
          <p:nvPr/>
        </p:nvSpPr>
        <p:spPr bwMode="auto">
          <a:xfrm>
            <a:off x="4887141" y="3596481"/>
            <a:ext cx="3886200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</a:pPr>
            <a:r>
              <a:rPr lang="en-US" sz="2800" dirty="0">
                <a:solidFill>
                  <a:srgbClr val="000000"/>
                </a:solidFill>
              </a:rPr>
              <a:t>84 (</a:t>
            </a:r>
            <a:r>
              <a:rPr lang="en-US" sz="2800" dirty="0" err="1">
                <a:solidFill>
                  <a:srgbClr val="000000"/>
                </a:solidFill>
              </a:rPr>
              <a:t>học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sinh</a:t>
            </a:r>
            <a:r>
              <a:rPr lang="en-US" sz="2800" dirty="0">
                <a:solidFill>
                  <a:srgbClr val="000000"/>
                </a:solidFill>
              </a:rPr>
              <a:t>)</a:t>
            </a:r>
          </a:p>
          <a:p>
            <a:endParaRPr lang="en-US" sz="2800" b="1" u="sng" dirty="0"/>
          </a:p>
        </p:txBody>
      </p:sp>
      <p:sp>
        <p:nvSpPr>
          <p:cNvPr id="6213" name="Text Box 69"/>
          <p:cNvSpPr txBox="1">
            <a:spLocks noChangeArrowheads="1"/>
          </p:cNvSpPr>
          <p:nvPr/>
        </p:nvSpPr>
        <p:spPr bwMode="auto">
          <a:xfrm>
            <a:off x="2372541" y="3948906"/>
            <a:ext cx="5791200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000000"/>
                </a:solidFill>
              </a:rPr>
              <a:t>Trung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bình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mỗi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lớp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có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sô</a:t>
            </a:r>
            <a:r>
              <a:rPr lang="en-US" sz="2800" dirty="0">
                <a:solidFill>
                  <a:srgbClr val="000000"/>
                </a:solidFill>
              </a:rPr>
              <a:t>́ </a:t>
            </a:r>
            <a:r>
              <a:rPr lang="en-US" sz="2800" dirty="0" err="1">
                <a:solidFill>
                  <a:srgbClr val="000000"/>
                </a:solidFill>
              </a:rPr>
              <a:t>học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sinh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là</a:t>
            </a:r>
            <a:r>
              <a:rPr lang="en-US" sz="2800" dirty="0">
                <a:solidFill>
                  <a:srgbClr val="000000"/>
                </a:solidFill>
              </a:rPr>
              <a:t> :</a:t>
            </a:r>
          </a:p>
          <a:p>
            <a:endParaRPr lang="en-US" sz="2800" b="1" u="sng" dirty="0">
              <a:solidFill>
                <a:srgbClr val="000000"/>
              </a:solidFill>
            </a:endParaRPr>
          </a:p>
        </p:txBody>
      </p:sp>
      <p:sp>
        <p:nvSpPr>
          <p:cNvPr id="6214" name="Text Box 70"/>
          <p:cNvSpPr txBox="1">
            <a:spLocks noChangeArrowheads="1"/>
          </p:cNvSpPr>
          <p:nvPr/>
        </p:nvSpPr>
        <p:spPr bwMode="auto">
          <a:xfrm>
            <a:off x="3124053" y="4452143"/>
            <a:ext cx="3810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84 : 3 =</a:t>
            </a:r>
          </a:p>
        </p:txBody>
      </p:sp>
      <p:sp>
        <p:nvSpPr>
          <p:cNvPr id="6215" name="Text Box 71"/>
          <p:cNvSpPr txBox="1">
            <a:spLocks noChangeArrowheads="1"/>
          </p:cNvSpPr>
          <p:nvPr/>
        </p:nvSpPr>
        <p:spPr bwMode="auto">
          <a:xfrm>
            <a:off x="3972741" y="4456906"/>
            <a:ext cx="3200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    28 </a:t>
            </a:r>
            <a:r>
              <a:rPr lang="en-US" sz="2800" dirty="0">
                <a:solidFill>
                  <a:srgbClr val="000000"/>
                </a:solidFill>
              </a:rPr>
              <a:t>(</a:t>
            </a:r>
            <a:r>
              <a:rPr lang="en-US" sz="2800" dirty="0" err="1">
                <a:solidFill>
                  <a:srgbClr val="000000"/>
                </a:solidFill>
              </a:rPr>
              <a:t>học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sinh</a:t>
            </a:r>
            <a:r>
              <a:rPr lang="en-US" sz="2800" dirty="0">
                <a:solidFill>
                  <a:srgbClr val="000000"/>
                </a:solidFill>
              </a:rPr>
              <a:t> )</a:t>
            </a:r>
          </a:p>
        </p:txBody>
      </p:sp>
      <p:sp>
        <p:nvSpPr>
          <p:cNvPr id="6217" name="Text Box 73"/>
          <p:cNvSpPr txBox="1">
            <a:spLocks noChangeArrowheads="1"/>
          </p:cNvSpPr>
          <p:nvPr/>
        </p:nvSpPr>
        <p:spPr bwMode="auto">
          <a:xfrm>
            <a:off x="3296466" y="5001418"/>
            <a:ext cx="4343400" cy="180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u="sng">
                <a:solidFill>
                  <a:srgbClr val="000000"/>
                </a:solidFill>
              </a:rPr>
              <a:t>Đáp số</a:t>
            </a:r>
            <a:r>
              <a:rPr lang="en-US" sz="2800">
                <a:solidFill>
                  <a:srgbClr val="000000"/>
                </a:solidFill>
              </a:rPr>
              <a:t> : 28 học sinh</a:t>
            </a:r>
          </a:p>
          <a:p>
            <a:endParaRPr lang="en-US" sz="2800">
              <a:solidFill>
                <a:schemeClr val="tx2"/>
              </a:solidFill>
            </a:endParaRPr>
          </a:p>
          <a:p>
            <a:endParaRPr lang="en-US" sz="2800" b="1" u="sng"/>
          </a:p>
        </p:txBody>
      </p:sp>
      <p:sp>
        <p:nvSpPr>
          <p:cNvPr id="34" name="Oval Callout 33"/>
          <p:cNvSpPr/>
          <p:nvPr/>
        </p:nvSpPr>
        <p:spPr bwMode="auto">
          <a:xfrm>
            <a:off x="-268741" y="2789564"/>
            <a:ext cx="3017520" cy="2899708"/>
          </a:xfrm>
          <a:prstGeom prst="wedgeEllipseCallou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Oval Callout 34"/>
          <p:cNvSpPr/>
          <p:nvPr/>
        </p:nvSpPr>
        <p:spPr bwMode="auto">
          <a:xfrm>
            <a:off x="-268741" y="2789564"/>
            <a:ext cx="3017520" cy="2899708"/>
          </a:xfrm>
          <a:prstGeom prst="wedgeEllipseCallou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TBC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Oval Callout 35"/>
          <p:cNvSpPr/>
          <p:nvPr/>
        </p:nvSpPr>
        <p:spPr bwMode="auto">
          <a:xfrm>
            <a:off x="2531" y="2374105"/>
            <a:ext cx="7512682" cy="3938409"/>
          </a:xfrm>
          <a:prstGeom prst="wedgeEllipseCallout">
            <a:avLst/>
          </a:prstGeom>
          <a:solidFill>
            <a:schemeClr val="accent5">
              <a:lumMod val="9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+ </a:t>
            </a:r>
            <a:r>
              <a:rPr lang="en-US" dirty="0" err="1"/>
              <a:t>B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/>
              <a:t>+ </a:t>
            </a:r>
            <a:r>
              <a:rPr lang="en-US" baseline="0" dirty="0" err="1" smtClean="0"/>
              <a:t>Bước</a:t>
            </a:r>
            <a:r>
              <a:rPr lang="en-US" dirty="0" smtClean="0"/>
              <a:t> </a:t>
            </a:r>
            <a:r>
              <a:rPr lang="en-US" dirty="0" err="1" smtClean="0"/>
              <a:t>tìm</a:t>
            </a:r>
            <a:r>
              <a:rPr lang="en-US" dirty="0" smtClean="0"/>
              <a:t> TBC </a:t>
            </a:r>
            <a:r>
              <a:rPr lang="en-US" dirty="0" err="1" smtClean="0"/>
              <a:t>cần</a:t>
            </a:r>
            <a:r>
              <a:rPr lang="en-US" dirty="0" smtClean="0"/>
              <a:t> chia </a:t>
            </a:r>
            <a:r>
              <a:rPr lang="en-US" dirty="0" err="1" smtClean="0"/>
              <a:t>đoạn</a:t>
            </a:r>
            <a:r>
              <a:rPr lang="en-US" dirty="0" smtClean="0"/>
              <a:t> </a:t>
            </a:r>
            <a:r>
              <a:rPr lang="en-US" dirty="0" err="1" smtClean="0"/>
              <a:t>thẳng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r>
              <a:rPr lang="en-US" dirty="0" smtClean="0"/>
              <a:t> </a:t>
            </a:r>
            <a:r>
              <a:rPr lang="en-US" dirty="0" err="1" smtClean="0"/>
              <a:t>nhau</a:t>
            </a:r>
            <a:r>
              <a:rPr lang="en-US" dirty="0"/>
              <a:t>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49" grpId="0" autoUpdateAnimBg="0"/>
      <p:bldP spid="6180" grpId="0" autoUpdateAnimBg="0"/>
      <p:bldP spid="6210" grpId="0"/>
      <p:bldP spid="6211" grpId="0"/>
      <p:bldP spid="6212" grpId="0"/>
      <p:bldP spid="6213" grpId="0"/>
      <p:bldP spid="6214" grpId="0"/>
      <p:bldP spid="6215" grpId="0"/>
      <p:bldP spid="6217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3124200" y="34344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b="1" u="sng" dirty="0" err="1">
                <a:solidFill>
                  <a:schemeClr val="tx2"/>
                </a:solidFill>
              </a:rPr>
              <a:t>Bài</a:t>
            </a:r>
            <a:r>
              <a:rPr lang="en-US" sz="2400" b="1" u="sng" dirty="0">
                <a:solidFill>
                  <a:schemeClr val="tx2"/>
                </a:solidFill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</a:rPr>
              <a:t>giải</a:t>
            </a:r>
            <a:endParaRPr lang="en-US" sz="2400" b="1" u="sng" dirty="0">
              <a:solidFill>
                <a:schemeClr val="tx2"/>
              </a:solidFill>
            </a:endParaRPr>
          </a:p>
        </p:txBody>
      </p:sp>
      <p:sp>
        <p:nvSpPr>
          <p:cNvPr id="8" name="Text Box 69"/>
          <p:cNvSpPr txBox="1">
            <a:spLocks noChangeArrowheads="1"/>
          </p:cNvSpPr>
          <p:nvPr/>
        </p:nvSpPr>
        <p:spPr bwMode="auto">
          <a:xfrm>
            <a:off x="1423115" y="517525"/>
            <a:ext cx="579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0000"/>
                </a:solidFill>
              </a:rPr>
              <a:t>Trung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bình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mỗi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lớp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sô</a:t>
            </a:r>
            <a:r>
              <a:rPr lang="en-US" altLang="en-US" sz="2400" dirty="0">
                <a:solidFill>
                  <a:srgbClr val="000000"/>
                </a:solidFill>
              </a:rPr>
              <a:t>́ </a:t>
            </a:r>
            <a:r>
              <a:rPr lang="en-US" altLang="en-US" sz="2400" dirty="0" err="1">
                <a:solidFill>
                  <a:srgbClr val="000000"/>
                </a:solidFill>
              </a:rPr>
              <a:t>học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sinh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</a:rPr>
              <a:t>:</a:t>
            </a:r>
          </a:p>
          <a:p>
            <a:pPr eaLnBrk="1" hangingPunct="1"/>
            <a:endParaRPr lang="en-US" altLang="en-US" sz="2800" b="1" u="sng" dirty="0">
              <a:solidFill>
                <a:srgbClr val="000000"/>
              </a:solidFill>
            </a:endParaRPr>
          </a:p>
        </p:txBody>
      </p:sp>
      <p:sp>
        <p:nvSpPr>
          <p:cNvPr id="9" name="Text Box 70"/>
          <p:cNvSpPr txBox="1">
            <a:spLocks noChangeArrowheads="1"/>
          </p:cNvSpPr>
          <p:nvPr/>
        </p:nvSpPr>
        <p:spPr bwMode="auto">
          <a:xfrm>
            <a:off x="1810555" y="974725"/>
            <a:ext cx="495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dirty="0">
                <a:solidFill>
                  <a:srgbClr val="000000"/>
                </a:solidFill>
              </a:rPr>
              <a:t>(25 + 27 + 32) : 3 </a:t>
            </a:r>
            <a:r>
              <a:rPr lang="en-US" altLang="en-US" sz="2400" dirty="0" smtClean="0">
                <a:solidFill>
                  <a:srgbClr val="000000"/>
                </a:solidFill>
              </a:rPr>
              <a:t>= 28 ( </a:t>
            </a:r>
            <a:r>
              <a:rPr lang="en-US" altLang="en-US" sz="2400" dirty="0" err="1" smtClean="0">
                <a:solidFill>
                  <a:srgbClr val="000000"/>
                </a:solidFill>
              </a:rPr>
              <a:t>học</a:t>
            </a:r>
            <a:r>
              <a:rPr lang="en-US" altLang="en-US" sz="2400" dirty="0" smtClean="0">
                <a:solidFill>
                  <a:srgbClr val="000000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00"/>
                </a:solidFill>
              </a:rPr>
              <a:t>sinh</a:t>
            </a:r>
            <a:r>
              <a:rPr lang="en-US" altLang="en-US" sz="2400" dirty="0" smtClean="0">
                <a:solidFill>
                  <a:srgbClr val="000000"/>
                </a:solidFill>
              </a:rPr>
              <a:t>)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10" name="Text Box 73"/>
          <p:cNvSpPr txBox="1">
            <a:spLocks noChangeArrowheads="1"/>
          </p:cNvSpPr>
          <p:nvPr/>
        </p:nvSpPr>
        <p:spPr bwMode="auto">
          <a:xfrm>
            <a:off x="3497687" y="1344950"/>
            <a:ext cx="27432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rgbClr val="000000"/>
                </a:solidFill>
              </a:rPr>
              <a:t>Đáp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sô</a:t>
            </a:r>
            <a:r>
              <a:rPr lang="en-US" altLang="en-US" sz="2400" dirty="0">
                <a:solidFill>
                  <a:srgbClr val="000000"/>
                </a:solidFill>
              </a:rPr>
              <a:t>́ : 28 </a:t>
            </a:r>
            <a:r>
              <a:rPr lang="en-US" altLang="en-US" sz="2400" dirty="0" err="1">
                <a:solidFill>
                  <a:srgbClr val="000000"/>
                </a:solidFill>
              </a:rPr>
              <a:t>học</a:t>
            </a:r>
            <a:r>
              <a:rPr lang="en-US" altLang="en-US" sz="2400" dirty="0">
                <a:solidFill>
                  <a:srgbClr val="000000"/>
                </a:solidFill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</a:rPr>
              <a:t>sinh</a:t>
            </a:r>
            <a:endParaRPr lang="en-US" altLang="en-US" sz="2400" dirty="0">
              <a:solidFill>
                <a:srgbClr val="000000"/>
              </a:solidFill>
            </a:endParaRPr>
          </a:p>
          <a:p>
            <a:pPr eaLnBrk="1" hangingPunct="1"/>
            <a:endParaRPr lang="en-US" altLang="en-US" sz="2800" dirty="0">
              <a:solidFill>
                <a:schemeClr val="tx2"/>
              </a:solidFill>
            </a:endParaRPr>
          </a:p>
          <a:p>
            <a:pPr eaLnBrk="1" hangingPunct="1"/>
            <a:endParaRPr lang="en-US" altLang="en-US" sz="2800" b="1" u="sng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52262"/>
            <a:ext cx="2819400" cy="457200"/>
          </a:xfrm>
        </p:spPr>
        <p:txBody>
          <a:bodyPr/>
          <a:lstStyle/>
          <a:p>
            <a:r>
              <a:rPr lang="en-US" sz="3200" b="1" u="sng" dirty="0" err="1">
                <a:solidFill>
                  <a:srgbClr val="11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u="sng" dirty="0">
                <a:solidFill>
                  <a:srgbClr val="11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1109B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en-US" sz="3200" b="1" u="sng" dirty="0">
              <a:solidFill>
                <a:srgbClr val="1109B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0" y="3047670"/>
            <a:ext cx="8382000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28 </a:t>
            </a:r>
            <a:r>
              <a:rPr lang="en-US" sz="2800" b="1" dirty="0" err="1">
                <a:solidFill>
                  <a:schemeClr val="tx1"/>
                </a:solidFill>
              </a:rPr>
              <a:t>là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số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trung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bình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cộng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của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ba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số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endParaRPr lang="vi-VN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>
                    <a:lumMod val="50000"/>
                  </a:schemeClr>
                </a:solidFill>
              </a:rPr>
              <a:t>25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; 27 </a:t>
            </a:r>
            <a:r>
              <a:rPr lang="en-US" sz="2800" b="1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800" b="1" dirty="0">
                <a:solidFill>
                  <a:schemeClr val="tx1">
                    <a:lumMod val="50000"/>
                  </a:schemeClr>
                </a:solidFill>
              </a:rPr>
              <a:t> 32 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72440" y="4137929"/>
            <a:ext cx="7924800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66"/>
                </a:solidFill>
              </a:rPr>
              <a:t> Ta </a:t>
            </a:r>
            <a:r>
              <a:rPr lang="en-US" sz="2800" dirty="0" err="1">
                <a:solidFill>
                  <a:srgbClr val="FF0066"/>
                </a:solidFill>
              </a:rPr>
              <a:t>viết</a:t>
            </a:r>
            <a:r>
              <a:rPr lang="en-US" sz="2800" dirty="0">
                <a:solidFill>
                  <a:srgbClr val="FF0066"/>
                </a:solidFill>
              </a:rPr>
              <a:t> : (25 + 27 + 32) : 3 = 28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457200" y="2866863"/>
            <a:ext cx="6781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33400" y="2397250"/>
            <a:ext cx="6819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</a:rPr>
              <a:t>28 </a:t>
            </a:r>
            <a:r>
              <a:rPr lang="en-US" sz="2800" b="1" dirty="0" err="1">
                <a:solidFill>
                  <a:schemeClr val="tx2"/>
                </a:solidFill>
              </a:rPr>
              <a:t>là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sô</a:t>
            </a:r>
            <a:r>
              <a:rPr lang="en-US" sz="2800" b="1" dirty="0">
                <a:solidFill>
                  <a:schemeClr val="tx2"/>
                </a:solidFill>
              </a:rPr>
              <a:t>́ </a:t>
            </a:r>
            <a:r>
              <a:rPr lang="en-US" sz="2800" b="1" dirty="0" err="1">
                <a:solidFill>
                  <a:schemeClr val="tx2"/>
                </a:solidFill>
              </a:rPr>
              <a:t>trung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bình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cộng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của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những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sô</a:t>
            </a:r>
            <a:r>
              <a:rPr lang="en-US" sz="2800" b="1" dirty="0">
                <a:solidFill>
                  <a:schemeClr val="tx2"/>
                </a:solidFill>
              </a:rPr>
              <a:t>́ </a:t>
            </a:r>
            <a:r>
              <a:rPr lang="en-US" sz="2800" b="1" dirty="0" err="1">
                <a:solidFill>
                  <a:schemeClr val="tx2"/>
                </a:solidFill>
              </a:rPr>
              <a:t>nào</a:t>
            </a:r>
            <a:r>
              <a:rPr lang="en-US" sz="2800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00318" y="4862254"/>
            <a:ext cx="8869680" cy="1298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  </a:t>
            </a:r>
            <a:r>
              <a:rPr lang="en-US" altLang="en-US" sz="2800" dirty="0" err="1">
                <a:solidFill>
                  <a:srgbClr val="000000"/>
                </a:solidFill>
              </a:rPr>
              <a:t>Vậy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muốn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tìm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b="1" dirty="0" err="1"/>
              <a:t>trung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cộng</a:t>
            </a:r>
            <a:r>
              <a:rPr lang="en-US" altLang="en-US" sz="2800" b="1" dirty="0"/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của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smtClean="0">
                <a:solidFill>
                  <a:srgbClr val="000000"/>
                </a:solidFill>
              </a:rPr>
              <a:t>3 </a:t>
            </a:r>
            <a:r>
              <a:rPr lang="en-US" altLang="en-US" sz="2800" dirty="0" err="1">
                <a:solidFill>
                  <a:srgbClr val="000000"/>
                </a:solidFill>
              </a:rPr>
              <a:t>số</a:t>
            </a:r>
            <a:r>
              <a:rPr lang="en-US" altLang="en-US" sz="2800" dirty="0">
                <a:solidFill>
                  <a:srgbClr val="000000"/>
                </a:solidFill>
              </a:rPr>
              <a:t> ta </a:t>
            </a:r>
            <a:r>
              <a:rPr lang="en-US" altLang="en-US" sz="2800" dirty="0" err="1">
                <a:solidFill>
                  <a:srgbClr val="000000"/>
                </a:solidFill>
              </a:rPr>
              <a:t>làm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</a:rPr>
              <a:t>thế</a:t>
            </a:r>
            <a:r>
              <a:rPr lang="en-US" altLang="en-US" sz="2800" dirty="0">
                <a:solidFill>
                  <a:srgbClr val="000000"/>
                </a:solidFill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</a:rPr>
              <a:t>nào</a:t>
            </a:r>
            <a:r>
              <a:rPr lang="en-US" altLang="en-US" sz="2800" dirty="0">
                <a:solidFill>
                  <a:srgbClr val="000000"/>
                </a:solidFill>
              </a:rPr>
              <a:t>?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   </a:t>
            </a:r>
            <a:r>
              <a:rPr lang="en-US" altLang="en-US" sz="2800" b="1" dirty="0" err="1">
                <a:solidFill>
                  <a:srgbClr val="7030A0"/>
                </a:solidFill>
              </a:rPr>
              <a:t>Muốn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tìm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/>
              <a:t>trung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bình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cộng</a:t>
            </a:r>
            <a:r>
              <a:rPr lang="en-US" altLang="en-US" sz="2800" b="1" dirty="0"/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của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3 </a:t>
            </a:r>
            <a:r>
              <a:rPr lang="en-US" altLang="en-US" sz="2800" b="1" dirty="0" err="1">
                <a:solidFill>
                  <a:srgbClr val="7030A0"/>
                </a:solidFill>
              </a:rPr>
              <a:t>số</a:t>
            </a:r>
            <a:r>
              <a:rPr lang="en-US" altLang="en-US" sz="2800" b="1" dirty="0">
                <a:solidFill>
                  <a:srgbClr val="7030A0"/>
                </a:solidFill>
              </a:rPr>
              <a:t> ta </a:t>
            </a:r>
            <a:r>
              <a:rPr lang="en-US" altLang="en-US" sz="2800" b="1" dirty="0" err="1">
                <a:solidFill>
                  <a:srgbClr val="7030A0"/>
                </a:solidFill>
              </a:rPr>
              <a:t>tính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/>
              <a:t>tổng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của</a:t>
            </a:r>
            <a:endParaRPr lang="en-US" altLang="en-US" sz="2800" b="1" dirty="0">
              <a:solidFill>
                <a:srgbClr val="7030A0"/>
              </a:solidFill>
            </a:endParaRPr>
          </a:p>
          <a:p>
            <a:pPr eaLnBrk="1" hangingPunct="1">
              <a:lnSpc>
                <a:spcPct val="60000"/>
              </a:lnSpc>
            </a:pP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</a:rPr>
              <a:t>ba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số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đó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rồi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/>
              <a:t>chia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tổng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đó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err="1">
                <a:solidFill>
                  <a:srgbClr val="7030A0"/>
                </a:solidFill>
              </a:rPr>
              <a:t>cho</a:t>
            </a:r>
            <a:r>
              <a:rPr lang="en-US" altLang="en-US" sz="2800" b="1" dirty="0">
                <a:solidFill>
                  <a:srgbClr val="7030A0"/>
                </a:solidFill>
              </a:rPr>
              <a:t> </a:t>
            </a:r>
            <a:r>
              <a:rPr lang="en-US" altLang="en-US" sz="2800" b="1" dirty="0" smtClean="0">
                <a:solidFill>
                  <a:srgbClr val="7030A0"/>
                </a:solidFill>
              </a:rPr>
              <a:t>3.</a:t>
            </a:r>
            <a:endParaRPr lang="en-US" alt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04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1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8" grpId="0"/>
      <p:bldP spid="11" grpId="0"/>
      <p:bldP spid="12" grpId="0"/>
      <p:bldP spid="13" grpId="0" animBg="1"/>
      <p:bldP spid="15" grpId="0"/>
      <p:bldP spid="1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76200" y="2089501"/>
            <a:ext cx="9067800" cy="2181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A11FA1"/>
                </a:solidFill>
              </a:rPr>
              <a:t>   </a:t>
            </a:r>
            <a:r>
              <a:rPr lang="en-US" sz="3600" b="1" dirty="0" err="1">
                <a:solidFill>
                  <a:srgbClr val="A11FA1"/>
                </a:solidFill>
              </a:rPr>
              <a:t>Muốn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tìm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trung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bình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cộng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của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nhiều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sô</a:t>
            </a:r>
            <a:r>
              <a:rPr lang="en-US" sz="3600" b="1" dirty="0">
                <a:solidFill>
                  <a:srgbClr val="A11FA1"/>
                </a:solidFill>
              </a:rPr>
              <a:t>́, ta </a:t>
            </a:r>
            <a:r>
              <a:rPr lang="en-US" sz="3600" b="1" dirty="0" err="1">
                <a:solidFill>
                  <a:srgbClr val="A11FA1"/>
                </a:solidFill>
              </a:rPr>
              <a:t>tính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tổng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của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các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số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đó</a:t>
            </a:r>
            <a:r>
              <a:rPr lang="en-US" sz="3600" b="1" dirty="0">
                <a:solidFill>
                  <a:srgbClr val="A11FA1"/>
                </a:solidFill>
              </a:rPr>
              <a:t>, </a:t>
            </a:r>
            <a:r>
              <a:rPr lang="en-US" sz="3600" b="1" dirty="0" err="1">
                <a:solidFill>
                  <a:srgbClr val="A11FA1"/>
                </a:solidFill>
              </a:rPr>
              <a:t>rồi</a:t>
            </a:r>
            <a:r>
              <a:rPr lang="en-US" sz="3600" b="1" dirty="0">
                <a:solidFill>
                  <a:srgbClr val="A11FA1"/>
                </a:solidFill>
              </a:rPr>
              <a:t> chia </a:t>
            </a:r>
            <a:r>
              <a:rPr lang="en-US" sz="3600" b="1" dirty="0" err="1">
                <a:solidFill>
                  <a:srgbClr val="A11FA1"/>
                </a:solidFill>
              </a:rPr>
              <a:t>tổng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đó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cho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sô</a:t>
            </a:r>
            <a:r>
              <a:rPr lang="en-US" sz="3600" b="1" dirty="0">
                <a:solidFill>
                  <a:srgbClr val="A11FA1"/>
                </a:solidFill>
              </a:rPr>
              <a:t>́ </a:t>
            </a:r>
            <a:r>
              <a:rPr lang="en-US" sz="3600" b="1" dirty="0" err="1">
                <a:solidFill>
                  <a:srgbClr val="A11FA1"/>
                </a:solidFill>
              </a:rPr>
              <a:t>các</a:t>
            </a:r>
            <a:r>
              <a:rPr lang="en-US" sz="3600" b="1" dirty="0">
                <a:solidFill>
                  <a:srgbClr val="A11FA1"/>
                </a:solidFill>
              </a:rPr>
              <a:t> </a:t>
            </a:r>
            <a:r>
              <a:rPr lang="en-US" sz="3600" b="1" dirty="0" err="1">
                <a:solidFill>
                  <a:srgbClr val="A11FA1"/>
                </a:solidFill>
              </a:rPr>
              <a:t>sô</a:t>
            </a:r>
            <a:r>
              <a:rPr lang="en-US" sz="3600" b="1" dirty="0">
                <a:solidFill>
                  <a:srgbClr val="A11FA1"/>
                </a:solidFill>
              </a:rPr>
              <a:t>́ </a:t>
            </a:r>
            <a:r>
              <a:rPr lang="en-US" sz="3600" b="1" dirty="0" err="1">
                <a:solidFill>
                  <a:srgbClr val="A11FA1"/>
                </a:solidFill>
              </a:rPr>
              <a:t>hạng</a:t>
            </a:r>
            <a:r>
              <a:rPr lang="en-US" sz="3600" b="1" dirty="0">
                <a:solidFill>
                  <a:srgbClr val="A11FA1"/>
                </a:solidFill>
              </a:rPr>
              <a:t>.</a:t>
            </a:r>
          </a:p>
        </p:txBody>
      </p:sp>
      <p:sp>
        <p:nvSpPr>
          <p:cNvPr id="4" name="Rectangle 12"/>
          <p:cNvSpPr>
            <a:spLocks noChangeArrowheads="1"/>
          </p:cNvSpPr>
          <p:nvPr/>
        </p:nvSpPr>
        <p:spPr bwMode="auto">
          <a:xfrm>
            <a:off x="107769" y="561903"/>
            <a:ext cx="8869680" cy="1527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6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  </a:t>
            </a:r>
            <a:r>
              <a:rPr lang="en-US" altLang="en-US" sz="3600" dirty="0" err="1">
                <a:solidFill>
                  <a:srgbClr val="000000"/>
                </a:solidFill>
              </a:rPr>
              <a:t>Vậy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muốn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tìm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b="1" dirty="0" err="1"/>
              <a:t>trung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bình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cộng</a:t>
            </a:r>
            <a:r>
              <a:rPr lang="en-US" altLang="en-US" sz="3600" b="1" dirty="0"/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của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</a:rPr>
              <a:t>nhiều</a:t>
            </a:r>
            <a:r>
              <a:rPr lang="en-US" altLang="en-US" sz="3600" dirty="0" smtClean="0">
                <a:solidFill>
                  <a:srgbClr val="000000"/>
                </a:solidFill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</a:rPr>
              <a:t>số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endParaRPr lang="en-US" altLang="en-US" sz="36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60000"/>
              </a:lnSpc>
            </a:pPr>
            <a:r>
              <a:rPr lang="en-US" altLang="en-US" sz="3600" dirty="0" smtClean="0">
                <a:solidFill>
                  <a:srgbClr val="000000"/>
                </a:solidFill>
              </a:rPr>
              <a:t>ta </a:t>
            </a:r>
            <a:r>
              <a:rPr lang="en-US" altLang="en-US" sz="3600" dirty="0" err="1">
                <a:solidFill>
                  <a:srgbClr val="000000"/>
                </a:solidFill>
              </a:rPr>
              <a:t>làm</a:t>
            </a:r>
            <a:r>
              <a:rPr lang="en-US" altLang="en-US" sz="3600" dirty="0">
                <a:solidFill>
                  <a:srgbClr val="000000"/>
                </a:solidFill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</a:rPr>
              <a:t>thế</a:t>
            </a:r>
            <a:r>
              <a:rPr lang="en-US" altLang="en-US" sz="3600" dirty="0" smtClean="0">
                <a:solidFill>
                  <a:srgbClr val="000000"/>
                </a:solidFill>
              </a:rPr>
              <a:t> </a:t>
            </a:r>
            <a:r>
              <a:rPr lang="en-US" altLang="en-US" sz="3600" dirty="0" err="1" smtClean="0">
                <a:solidFill>
                  <a:srgbClr val="000000"/>
                </a:solidFill>
              </a:rPr>
              <a:t>nào</a:t>
            </a:r>
            <a:r>
              <a:rPr lang="en-US" altLang="en-US" sz="3600" dirty="0">
                <a:solidFill>
                  <a:srgbClr val="000000"/>
                </a:solidFill>
              </a:rPr>
              <a:t>?</a:t>
            </a:r>
          </a:p>
          <a:p>
            <a:pPr eaLnBrk="1" hangingPunct="1">
              <a:lnSpc>
                <a:spcPct val="60000"/>
              </a:lnSpc>
            </a:pPr>
            <a:r>
              <a:rPr lang="en-US" altLang="en-US" sz="2800" dirty="0">
                <a:solidFill>
                  <a:srgbClr val="000000"/>
                </a:solidFill>
              </a:rPr>
              <a:t>   </a:t>
            </a:r>
            <a:endParaRPr lang="en-US" altLang="en-US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55" y="-457200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28041" y="3175000"/>
            <a:ext cx="7560829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51435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AutoNum type="romanUcPeriod"/>
            </a:pPr>
            <a:r>
              <a:rPr lang="en-US" alt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</a:t>
            </a:r>
          </a:p>
          <a:p>
            <a:pPr marL="457200" indent="-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  <a:p>
            <a:pPr marL="457200" indent="-45720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en-US" alt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SGK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en-US" sz="24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3893" y="1498400"/>
            <a:ext cx="24566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</a:rPr>
              <a:t>GHI VỞ</a:t>
            </a:r>
            <a:endParaRPr lang="en-US" sz="4800" b="1" dirty="0">
              <a:ln w="6600">
                <a:solidFill>
                  <a:srgbClr val="333399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739775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895850" y="2291060"/>
            <a:ext cx="3762375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  <a:latin typeface="Arial" panose="020B0604020202020204" pitchFamily="34" charset="0"/>
                <a:cs typeface="+mn-cs"/>
              </a:rPr>
              <a:t>LUYỆN TẬP</a:t>
            </a:r>
            <a:endParaRPr kumimoji="0" lang="en-US" sz="4800" b="1" i="0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333399">
                    <a:satMod val="175000"/>
                    <a:alpha val="40000"/>
                  </a:srgbClr>
                </a:glow>
                <a:outerShdw dist="38100" dir="2700000" algn="tl" rotWithShape="0">
                  <a:srgbClr val="333399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12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292503327"/>
</p:tagLst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lnDef>
  </a:objectDefaults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1459</Words>
  <Application>Microsoft Office PowerPoint</Application>
  <PresentationFormat>On-screen Show (4:3)</PresentationFormat>
  <Paragraphs>168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.VnExoticH</vt:lpstr>
      <vt:lpstr>Arial</vt:lpstr>
      <vt:lpstr>Times New Roman</vt:lpstr>
      <vt:lpstr>Verdana</vt:lpstr>
      <vt:lpstr>Balloons</vt:lpstr>
      <vt:lpstr>PowerPoint Presentation</vt:lpstr>
      <vt:lpstr>PowerPoint Presentation</vt:lpstr>
      <vt:lpstr>PowerPoint Presentation</vt:lpstr>
      <vt:lpstr>Tìm số trung bình cộng</vt:lpstr>
      <vt:lpstr> Lấy tổng số lít dầu chia cho số can (là 2) được số lít dầu rót đều vào mỗi can.                         (6 + 4) : 2 = 5 (l)   </vt:lpstr>
      <vt:lpstr>PowerPoint Presentation</vt:lpstr>
      <vt:lpstr>Nhận xét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VANTUAN</dc:creator>
  <cp:lastModifiedBy>Huyen</cp:lastModifiedBy>
  <cp:revision>108</cp:revision>
  <dcterms:created xsi:type="dcterms:W3CDTF">2010-01-05T03:08:43Z</dcterms:created>
  <dcterms:modified xsi:type="dcterms:W3CDTF">2021-09-22T03:39:05Z</dcterms:modified>
</cp:coreProperties>
</file>